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74" r:id="rId5"/>
    <p:sldId id="258" r:id="rId6"/>
    <p:sldId id="259" r:id="rId7"/>
    <p:sldId id="268" r:id="rId8"/>
    <p:sldId id="269" r:id="rId9"/>
    <p:sldId id="281" r:id="rId10"/>
    <p:sldId id="257" r:id="rId11"/>
    <p:sldId id="270" r:id="rId12"/>
    <p:sldId id="279" r:id="rId13"/>
    <p:sldId id="280" r:id="rId14"/>
    <p:sldId id="282" r:id="rId15"/>
    <p:sldId id="276" r:id="rId16"/>
    <p:sldId id="263" r:id="rId17"/>
    <p:sldId id="260" r:id="rId18"/>
    <p:sldId id="267" r:id="rId19"/>
    <p:sldId id="278" r:id="rId20"/>
    <p:sldId id="277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51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blubau\Local%20Settings\Temp\Table07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blubau\Local%20Settings\Temp\FoodConsump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Obesity Rate of Children in U.S.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558573928258995"/>
          <c:y val="0.19480351414406541"/>
          <c:w val="0.81219203849518973"/>
          <c:h val="0.52857575094779818"/>
        </c:manualLayout>
      </c:layout>
      <c:lineChart>
        <c:grouping val="standard"/>
        <c:ser>
          <c:idx val="0"/>
          <c:order val="0"/>
          <c:tx>
            <c:strRef>
              <c:f>Sheet1!$A$7</c:f>
              <c:strCache>
                <c:ptCount val="1"/>
                <c:pt idx="0">
                  <c:v>6-11 years of age</c:v>
                </c:pt>
              </c:strCache>
            </c:strRef>
          </c:tx>
          <c:marker>
            <c:symbol val="none"/>
          </c:marker>
          <c:cat>
            <c:strRef>
              <c:f>Sheet1!$B$6:$G$6</c:f>
              <c:strCache>
                <c:ptCount val="6"/>
                <c:pt idx="0">
                  <c:v>1966-70</c:v>
                </c:pt>
                <c:pt idx="1">
                  <c:v>1971-74</c:v>
                </c:pt>
                <c:pt idx="2">
                  <c:v>1976-80</c:v>
                </c:pt>
                <c:pt idx="3">
                  <c:v>1988-94</c:v>
                </c:pt>
                <c:pt idx="4">
                  <c:v>1999-2002</c:v>
                </c:pt>
                <c:pt idx="5">
                  <c:v>2003-2006</c:v>
                </c:pt>
              </c:strCache>
            </c:strRef>
          </c:cat>
          <c:val>
            <c:numRef>
              <c:f>Sheet1!$B$7:$G$7</c:f>
              <c:numCache>
                <c:formatCode>#,##0.0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6.5</c:v>
                </c:pt>
                <c:pt idx="3">
                  <c:v>11.3</c:v>
                </c:pt>
                <c:pt idx="4">
                  <c:v>15.8</c:v>
                </c:pt>
                <c:pt idx="5" formatCode="0.0_)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12-19 years of age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Sheet1!$B$6:$G$6</c:f>
              <c:strCache>
                <c:ptCount val="6"/>
                <c:pt idx="0">
                  <c:v>1966-70</c:v>
                </c:pt>
                <c:pt idx="1">
                  <c:v>1971-74</c:v>
                </c:pt>
                <c:pt idx="2">
                  <c:v>1976-80</c:v>
                </c:pt>
                <c:pt idx="3">
                  <c:v>1988-94</c:v>
                </c:pt>
                <c:pt idx="4">
                  <c:v>1999-2002</c:v>
                </c:pt>
                <c:pt idx="5">
                  <c:v>2003-2006</c:v>
                </c:pt>
              </c:strCache>
            </c:strRef>
          </c:cat>
          <c:val>
            <c:numRef>
              <c:f>Sheet1!$B$10:$G$10</c:f>
              <c:numCache>
                <c:formatCode>#,##0.0</c:formatCode>
                <c:ptCount val="6"/>
                <c:pt idx="0">
                  <c:v>4.5999999999999996</c:v>
                </c:pt>
                <c:pt idx="1">
                  <c:v>6.1</c:v>
                </c:pt>
                <c:pt idx="2">
                  <c:v>5</c:v>
                </c:pt>
                <c:pt idx="3">
                  <c:v>10.5</c:v>
                </c:pt>
                <c:pt idx="4">
                  <c:v>16.100000000000001</c:v>
                </c:pt>
                <c:pt idx="5">
                  <c:v>17.600000000000001</c:v>
                </c:pt>
              </c:numCache>
            </c:numRef>
          </c:val>
        </c:ser>
        <c:marker val="1"/>
        <c:axId val="39244160"/>
        <c:axId val="39245696"/>
      </c:lineChart>
      <c:catAx>
        <c:axId val="39244160"/>
        <c:scaling>
          <c:orientation val="minMax"/>
        </c:scaling>
        <c:axPos val="b"/>
        <c:tickLblPos val="nextTo"/>
        <c:crossAx val="39245696"/>
        <c:crosses val="autoZero"/>
        <c:auto val="1"/>
        <c:lblAlgn val="ctr"/>
        <c:lblOffset val="100"/>
      </c:catAx>
      <c:valAx>
        <c:axId val="39245696"/>
        <c:scaling>
          <c:orientation val="minMax"/>
        </c:scaling>
        <c:axPos val="l"/>
        <c:majorGridlines/>
        <c:numFmt formatCode="#,##0.0" sourceLinked="1"/>
        <c:tickLblPos val="nextTo"/>
        <c:crossAx val="39244160"/>
        <c:crosses val="autoZero"/>
        <c:crossBetween val="between"/>
      </c:valAx>
      <c:spPr>
        <a:solidFill>
          <a:prstClr val="white">
            <a:lumMod val="85000"/>
          </a:prstClr>
        </a:solidFill>
      </c:spPr>
    </c:plotArea>
    <c:legend>
      <c:legendPos val="r"/>
      <c:layout>
        <c:manualLayout>
          <c:xMode val="edge"/>
          <c:yMode val="edge"/>
          <c:x val="0.19555555555555559"/>
          <c:y val="0.83057669874598949"/>
          <c:w val="0.57944444444444465"/>
          <c:h val="0.16743438320210033"/>
        </c:manualLayout>
      </c:layout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sz="1600" b="1" baseline="0" smtClean="0"/>
              <a:t>Per capita U.S. fruit and vegetable consumption</a:t>
            </a:r>
            <a:endParaRPr lang="en-US" sz="1400"/>
          </a:p>
        </c:rich>
      </c:tx>
      <c:layout>
        <c:manualLayout>
          <c:xMode val="edge"/>
          <c:yMode val="edge"/>
          <c:x val="0.17688002709338752"/>
          <c:y val="2.4243680066307572E-4"/>
        </c:manualLayout>
      </c:layout>
    </c:title>
    <c:plotArea>
      <c:layout>
        <c:manualLayout>
          <c:layoutTarget val="inner"/>
          <c:xMode val="edge"/>
          <c:yMode val="edge"/>
          <c:x val="0.12634951881014872"/>
          <c:y val="0.18736574931501321"/>
          <c:w val="0.82580314960629908"/>
          <c:h val="0.605912134402229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Fresh fruit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100.8</c:v>
                </c:pt>
                <c:pt idx="1">
                  <c:v>100.7</c:v>
                </c:pt>
                <c:pt idx="2">
                  <c:v>94.4</c:v>
                </c:pt>
                <c:pt idx="3">
                  <c:v>96.7</c:v>
                </c:pt>
                <c:pt idx="4">
                  <c:v>96.1</c:v>
                </c:pt>
                <c:pt idx="5">
                  <c:v>101.3</c:v>
                </c:pt>
                <c:pt idx="6">
                  <c:v>102</c:v>
                </c:pt>
                <c:pt idx="7">
                  <c:v>99.6</c:v>
                </c:pt>
                <c:pt idx="8">
                  <c:v>103.5</c:v>
                </c:pt>
                <c:pt idx="9">
                  <c:v>99.7</c:v>
                </c:pt>
                <c:pt idx="10">
                  <c:v>106.2</c:v>
                </c:pt>
                <c:pt idx="11">
                  <c:v>103.2</c:v>
                </c:pt>
                <c:pt idx="12">
                  <c:v>107.8</c:v>
                </c:pt>
                <c:pt idx="13">
                  <c:v>110.5</c:v>
                </c:pt>
                <c:pt idx="14">
                  <c:v>112.4</c:v>
                </c:pt>
                <c:pt idx="15">
                  <c:v>110.6</c:v>
                </c:pt>
                <c:pt idx="16">
                  <c:v>118.4</c:v>
                </c:pt>
                <c:pt idx="17">
                  <c:v>121</c:v>
                </c:pt>
                <c:pt idx="18">
                  <c:v>121.2</c:v>
                </c:pt>
                <c:pt idx="19">
                  <c:v>122.7</c:v>
                </c:pt>
                <c:pt idx="20">
                  <c:v>116.6</c:v>
                </c:pt>
                <c:pt idx="21">
                  <c:v>112.6</c:v>
                </c:pt>
                <c:pt idx="22">
                  <c:v>123.9</c:v>
                </c:pt>
                <c:pt idx="23">
                  <c:v>122.9</c:v>
                </c:pt>
                <c:pt idx="24">
                  <c:v>125</c:v>
                </c:pt>
                <c:pt idx="25">
                  <c:v>123.1</c:v>
                </c:pt>
                <c:pt idx="26">
                  <c:v>126.3</c:v>
                </c:pt>
                <c:pt idx="27">
                  <c:v>129.9</c:v>
                </c:pt>
                <c:pt idx="28">
                  <c:v>129</c:v>
                </c:pt>
                <c:pt idx="29">
                  <c:v>130.19999999999999</c:v>
                </c:pt>
                <c:pt idx="30">
                  <c:v>128.5</c:v>
                </c:pt>
                <c:pt idx="31">
                  <c:v>125.8</c:v>
                </c:pt>
                <c:pt idx="32">
                  <c:v>126.7</c:v>
                </c:pt>
                <c:pt idx="33">
                  <c:v>128.19999999999999</c:v>
                </c:pt>
                <c:pt idx="34">
                  <c:v>128</c:v>
                </c:pt>
                <c:pt idx="35">
                  <c:v>126.3</c:v>
                </c:pt>
                <c:pt idx="36">
                  <c:v>129.1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</c:v>
                </c:pt>
              </c:strCache>
            </c:strRef>
          </c:tx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154.30000000000001</c:v>
                </c:pt>
                <c:pt idx="1">
                  <c:v>148</c:v>
                </c:pt>
                <c:pt idx="2">
                  <c:v>151.30000000000001</c:v>
                </c:pt>
                <c:pt idx="3">
                  <c:v>148</c:v>
                </c:pt>
                <c:pt idx="4">
                  <c:v>145.9</c:v>
                </c:pt>
                <c:pt idx="5">
                  <c:v>148.80000000000001</c:v>
                </c:pt>
                <c:pt idx="6">
                  <c:v>148.1</c:v>
                </c:pt>
                <c:pt idx="7">
                  <c:v>148.6</c:v>
                </c:pt>
                <c:pt idx="8">
                  <c:v>143.4</c:v>
                </c:pt>
                <c:pt idx="9">
                  <c:v>148.6</c:v>
                </c:pt>
                <c:pt idx="10">
                  <c:v>151.6</c:v>
                </c:pt>
                <c:pt idx="11">
                  <c:v>145.30000000000001</c:v>
                </c:pt>
                <c:pt idx="12">
                  <c:v>151.19999999999999</c:v>
                </c:pt>
                <c:pt idx="13">
                  <c:v>151.5</c:v>
                </c:pt>
                <c:pt idx="14">
                  <c:v>156.9</c:v>
                </c:pt>
                <c:pt idx="15">
                  <c:v>158.9</c:v>
                </c:pt>
                <c:pt idx="16">
                  <c:v>159</c:v>
                </c:pt>
                <c:pt idx="17">
                  <c:v>165.6</c:v>
                </c:pt>
                <c:pt idx="18">
                  <c:v>170.6</c:v>
                </c:pt>
                <c:pt idx="19">
                  <c:v>175.9</c:v>
                </c:pt>
                <c:pt idx="20">
                  <c:v>170.5</c:v>
                </c:pt>
                <c:pt idx="21">
                  <c:v>170.6</c:v>
                </c:pt>
                <c:pt idx="22">
                  <c:v>174.2</c:v>
                </c:pt>
                <c:pt idx="23">
                  <c:v>181.1</c:v>
                </c:pt>
                <c:pt idx="24">
                  <c:v>187.1</c:v>
                </c:pt>
                <c:pt idx="25">
                  <c:v>181.3</c:v>
                </c:pt>
                <c:pt idx="26">
                  <c:v>186.3</c:v>
                </c:pt>
                <c:pt idx="27">
                  <c:v>190.9</c:v>
                </c:pt>
                <c:pt idx="28">
                  <c:v>186.3</c:v>
                </c:pt>
                <c:pt idx="29">
                  <c:v>192.9</c:v>
                </c:pt>
                <c:pt idx="30">
                  <c:v>199.3</c:v>
                </c:pt>
                <c:pt idx="31">
                  <c:v>196.2</c:v>
                </c:pt>
                <c:pt idx="32">
                  <c:v>195.4</c:v>
                </c:pt>
                <c:pt idx="33">
                  <c:v>200</c:v>
                </c:pt>
                <c:pt idx="34">
                  <c:v>201.3</c:v>
                </c:pt>
                <c:pt idx="35">
                  <c:v>198</c:v>
                </c:pt>
                <c:pt idx="36">
                  <c:v>196</c:v>
                </c:pt>
              </c:numCache>
            </c:numRef>
          </c:val>
        </c:ser>
        <c:marker val="1"/>
        <c:axId val="35855744"/>
        <c:axId val="35878016"/>
      </c:lineChart>
      <c:catAx>
        <c:axId val="35855744"/>
        <c:scaling>
          <c:orientation val="minMax"/>
        </c:scaling>
        <c:axPos val="b"/>
        <c:numFmt formatCode="General" sourceLinked="1"/>
        <c:tickLblPos val="nextTo"/>
        <c:crossAx val="35878016"/>
        <c:crosses val="autoZero"/>
        <c:auto val="1"/>
        <c:lblAlgn val="ctr"/>
        <c:lblOffset val="100"/>
      </c:catAx>
      <c:valAx>
        <c:axId val="3587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Pound (farm weight)</a:t>
                </a:r>
              </a:p>
            </c:rich>
          </c:tx>
          <c:layout/>
        </c:title>
        <c:numFmt formatCode="General" sourceLinked="1"/>
        <c:tickLblPos val="nextTo"/>
        <c:crossAx val="3585574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23942871052408771"/>
          <c:y val="0.9190585716259152"/>
          <c:w val="0.55340288713910768"/>
          <c:h val="7.1106205860326913E-2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29F2C4-1AE8-4F80-99DE-E7F9BBF6B10C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8A0CB2-0A1F-48E1-9163-6F639D8E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E4204D-DA6F-4562-AA57-16C5C3D6DCDE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A319CE-90D5-432F-82BA-420B9934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First three Not feasible in immediate future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A7921-88F8-4EE1-80AD-4C3D9C20925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I-farms merchandising tips for retailers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9EA14-1439-43F7-855C-59B15DF3643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Talk about Dr. Raper’s grapes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744AFD-E2DE-4C3B-9766-50DD3787754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E0F68E-C4EE-416E-ACCA-C668F162D37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PBH working with governments, schools, health entities and industry to promote health through increased fruit and vegetable consumption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43E69-5C01-4616-93B6-59526758FAE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0EBE5-0AA0-4088-8E3E-3046A911A39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19CE-90D5-432F-82BA-420B993423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B942-E1F7-4920-BF2D-F7B190642D67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68D2-0B57-492A-9049-CBF5B6B7E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7D1E-EBEE-461D-A911-95D9D23290AB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31F2-4023-410D-B863-D6935A59B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14EC-18BE-4051-8F18-89E4C9942C49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6DE4-BEEC-47CE-A871-E24354E5E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0F51-F723-4B1F-8362-4B64DC14A6D5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8B32-511A-4BDA-A973-43F0E7919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4A6-4A52-4081-84C0-7111D5782F28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3097-2584-4223-9DAA-955AB1DB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3E71-E1E4-4E9C-A074-7180239A3370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FE3C-7262-4D4D-93B3-011E6A32D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BE95-D0A5-4E6B-9618-4A48A8483086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561C-ED73-4523-B1E9-259B96156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0AEC-A239-4AF8-AEE3-8CAF6AD54C83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BAD3-72A4-494D-8060-96D261381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0607-71A3-4FF9-B558-26CE41CE94E9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72D-752F-42F5-BB43-A58AA364C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C346-1E89-4E0C-A410-EB7ADC1A492C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00F7-04D2-40F3-9235-46D43DEA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E4E5-7B78-42CE-9DB0-BE2E05924AA8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198B2-B90F-4BE8-9934-ECF404B9E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9407D59-B30E-426B-BDCC-32AD02112137}" type="datetimeFigureOut">
              <a:rPr lang="en-US"/>
              <a:pPr>
                <a:defRPr/>
              </a:pPr>
              <a:t>7/27/2008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C635EE-9985-4446-9B6D-787D99356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Imagination Farms: Licensing &amp; Marketing Disney Garden Fresh Produce to Children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Shannon Sand</a:t>
            </a: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Kathleen Brooks</a:t>
            </a: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endParaRPr lang="en-US" sz="1000" smtClean="0"/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July 27, 2008</a:t>
            </a: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endParaRPr lang="en-US" sz="100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5664200"/>
            <a:ext cx="18367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3962400"/>
            <a:ext cx="2921000" cy="175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I-Farms SWOT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11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195103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Strengths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Relationship</a:t>
                      </a:r>
                      <a:r>
                        <a:rPr lang="en-US" baseline="0" dirty="0" smtClean="0"/>
                        <a:t> with Disney brand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I-parenting award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New product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Weaknesses</a:t>
                      </a:r>
                    </a:p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Contract with</a:t>
                      </a:r>
                      <a:r>
                        <a:rPr lang="en-US" baseline="0" dirty="0" smtClean="0"/>
                        <a:t> Disney ends 2010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Co-packer contracts end 2010</a:t>
                      </a:r>
                    </a:p>
                  </a:txBody>
                  <a:tcPr/>
                </a:tc>
              </a:tr>
              <a:tr h="2362200">
                <a:tc>
                  <a:txBody>
                    <a:bodyPr/>
                    <a:lstStyle/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Opportunities</a:t>
                      </a:r>
                    </a:p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 consumption of fresh fruits and vegetables</a:t>
                      </a:r>
                      <a:r>
                        <a:rPr lang="en-US" baseline="0" dirty="0" smtClean="0"/>
                        <a:t> among children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Expansion of brand into value-added and convenience and organic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Contracts with international co-packers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Piggyback on Disney</a:t>
                      </a:r>
                      <a:r>
                        <a:rPr lang="en-US" baseline="0" dirty="0" smtClean="0"/>
                        <a:t>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Threats</a:t>
                      </a:r>
                    </a:p>
                    <a:p>
                      <a:pPr algn="ctr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Competition</a:t>
                      </a:r>
                      <a:r>
                        <a:rPr lang="en-US" baseline="0" dirty="0" smtClean="0"/>
                        <a:t> especially at retail level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Seasonality-variation in quality and consistency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Possible</a:t>
                      </a:r>
                      <a:r>
                        <a:rPr lang="en-US" baseline="0" dirty="0" smtClean="0"/>
                        <a:t> recession-price sensitivity</a:t>
                      </a:r>
                    </a:p>
                    <a:p>
                      <a:pPr algn="l">
                        <a:buClr>
                          <a:schemeClr val="accent3"/>
                        </a:buCl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Losing contract to a large producer in fresh produce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I-Farm’s Strategies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Strategy #1: Expansion of value-added, convenient produce</a:t>
            </a:r>
          </a:p>
          <a:p>
            <a:pPr eaLnBrk="1" hangingPunct="1"/>
            <a:r>
              <a:rPr lang="en-US" dirty="0" smtClean="0"/>
              <a:t>Strategy #2: Expansion of organic produce </a:t>
            </a:r>
          </a:p>
          <a:p>
            <a:pPr eaLnBrk="1" hangingPunct="1"/>
            <a:r>
              <a:rPr lang="en-US" dirty="0" smtClean="0"/>
              <a:t>Strategy #3: Expansion of co-packers nationally and internationally to decrease threat of seasonality</a:t>
            </a:r>
          </a:p>
          <a:p>
            <a:pPr eaLnBrk="1" hangingPunct="1"/>
            <a:r>
              <a:rPr lang="en-US" dirty="0" smtClean="0"/>
              <a:t>Strategy #4: Increase brand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52500"/>
            <a:ext cx="3886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800600" y="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I-Farms display photos at http://www.imagination-farms.net/merchtips.html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Photos of Disney Garden Produce At Wal-Mart</a:t>
            </a:r>
          </a:p>
        </p:txBody>
      </p:sp>
      <p:pic>
        <p:nvPicPr>
          <p:cNvPr id="17411" name="Picture 6" descr="disney garden cherries 003.jpg"/>
          <p:cNvPicPr>
            <a:picLocks noChangeAspect="1"/>
          </p:cNvPicPr>
          <p:nvPr/>
        </p:nvPicPr>
        <p:blipFill>
          <a:blip r:embed="rId3"/>
          <a:srcRect l="14803" r="10197"/>
          <a:stretch>
            <a:fillRect/>
          </a:stretch>
        </p:blipFill>
        <p:spPr bwMode="auto">
          <a:xfrm>
            <a:off x="152400" y="1295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disney garden cherries 010.jpg"/>
          <p:cNvPicPr>
            <a:picLocks noChangeAspect="1"/>
          </p:cNvPicPr>
          <p:nvPr/>
        </p:nvPicPr>
        <p:blipFill>
          <a:blip r:embed="rId4"/>
          <a:srcRect l="13333" t="10001" r="29167" b="6667"/>
          <a:stretch>
            <a:fillRect/>
          </a:stretch>
        </p:blipFill>
        <p:spPr bwMode="auto">
          <a:xfrm>
            <a:off x="5181600" y="152400"/>
            <a:ext cx="357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disney garden cherries 006.jpg"/>
          <p:cNvPicPr>
            <a:picLocks noChangeAspect="1"/>
          </p:cNvPicPr>
          <p:nvPr/>
        </p:nvPicPr>
        <p:blipFill>
          <a:blip r:embed="rId5"/>
          <a:srcRect l="5000" t="11111" r="5000" b="5229"/>
          <a:stretch>
            <a:fillRect/>
          </a:stretch>
        </p:blipFill>
        <p:spPr bwMode="auto">
          <a:xfrm>
            <a:off x="5257800" y="4191000"/>
            <a:ext cx="3497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410200" y="2590800"/>
            <a:ext cx="32766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3124200"/>
            <a:ext cx="16002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Brand Awareness Research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Retailers</a:t>
            </a:r>
          </a:p>
          <a:p>
            <a:pPr lvl="1" eaLnBrk="1" hangingPunct="1"/>
            <a:r>
              <a:rPr lang="en-US" smtClean="0"/>
              <a:t>10 Orlando supermarkets … ground zero</a:t>
            </a:r>
          </a:p>
          <a:p>
            <a:pPr lvl="1" eaLnBrk="1" hangingPunct="1"/>
            <a:r>
              <a:rPr lang="en-US" smtClean="0"/>
              <a:t>9 out of 10 did not know about Disney Garden</a:t>
            </a:r>
          </a:p>
          <a:p>
            <a:pPr eaLnBrk="1" hangingPunct="1"/>
            <a:r>
              <a:rPr lang="en-US" smtClean="0"/>
              <a:t>Consumers</a:t>
            </a:r>
          </a:p>
          <a:p>
            <a:pPr lvl="1" eaLnBrk="1" hangingPunct="1"/>
            <a:r>
              <a:rPr lang="en-US" smtClean="0"/>
              <a:t>Several individuals in supermarkets</a:t>
            </a:r>
          </a:p>
          <a:p>
            <a:pPr lvl="1" eaLnBrk="1" hangingPunct="1"/>
            <a:r>
              <a:rPr lang="en-US" smtClean="0"/>
              <a:t>Similar response to retailers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Strategy #4: Increase Brand Awareness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Co-packers </a:t>
            </a:r>
          </a:p>
          <a:p>
            <a:pPr lvl="1" eaLnBrk="1" hangingPunct="1"/>
            <a:r>
              <a:rPr lang="en-US" smtClean="0"/>
              <a:t>Training/education</a:t>
            </a:r>
          </a:p>
          <a:p>
            <a:pPr eaLnBrk="1" hangingPunct="1"/>
            <a:r>
              <a:rPr lang="en-US" smtClean="0"/>
              <a:t>Produce managers</a:t>
            </a:r>
          </a:p>
          <a:p>
            <a:pPr lvl="1" eaLnBrk="1" hangingPunct="1"/>
            <a:r>
              <a:rPr lang="en-US" smtClean="0"/>
              <a:t>Marketing information</a:t>
            </a:r>
          </a:p>
          <a:p>
            <a:pPr lvl="1" eaLnBrk="1" hangingPunct="1"/>
            <a:r>
              <a:rPr lang="en-US" smtClean="0"/>
              <a:t>Incentives</a:t>
            </a:r>
          </a:p>
          <a:p>
            <a:pPr eaLnBrk="1" hangingPunct="1"/>
            <a:r>
              <a:rPr lang="en-US" smtClean="0"/>
              <a:t>Use of Disney research on consumer preferences</a:t>
            </a:r>
          </a:p>
          <a:p>
            <a:pPr eaLnBrk="1" hangingPunct="1"/>
            <a:r>
              <a:rPr lang="en-US" smtClean="0"/>
              <a:t>Opportunity: Piggyback on other Disney products</a:t>
            </a:r>
          </a:p>
          <a:p>
            <a:pPr lvl="1" eaLnBrk="1" hangingPunct="1"/>
            <a:r>
              <a:rPr lang="en-US" smtClean="0">
                <a:hlinkClick r:id="rId3" action="ppaction://hlinksldjump"/>
              </a:rPr>
              <a:t>Example</a:t>
            </a:r>
            <a:endParaRPr lang="en-US" smtClean="0"/>
          </a:p>
          <a:p>
            <a:pPr lvl="1" eaLnBrk="1" hangingPunct="1"/>
            <a:r>
              <a:rPr lang="en-US" smtClean="0"/>
              <a:t>Captain Carlos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 b="11409"/>
          <a:stretch>
            <a:fillRect/>
          </a:stretch>
        </p:blipFill>
        <p:spPr bwMode="auto">
          <a:xfrm>
            <a:off x="7391400" y="5105400"/>
            <a:ext cx="1419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I-Farms Future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Immediate future</a:t>
            </a:r>
          </a:p>
          <a:p>
            <a:pPr lvl="1" eaLnBrk="1" hangingPunct="1">
              <a:defRPr/>
            </a:pPr>
            <a:r>
              <a:rPr lang="en-US" dirty="0" smtClean="0"/>
              <a:t>Contract extension (expires Dec 31, 2010)</a:t>
            </a:r>
          </a:p>
          <a:p>
            <a:pPr lvl="2" eaLnBrk="1" hangingPunct="1">
              <a:defRPr/>
            </a:pPr>
            <a:r>
              <a:rPr lang="en-US" dirty="0" smtClean="0"/>
              <a:t>Strategy #4: Increase brand </a:t>
            </a:r>
            <a:r>
              <a:rPr lang="en-US" dirty="0" smtClean="0"/>
              <a:t>awareness</a:t>
            </a:r>
            <a:endParaRPr lang="en-US" dirty="0" smtClean="0"/>
          </a:p>
          <a:p>
            <a:pPr lvl="2" eaLnBrk="1" hangingPunct="1"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After contracts extended</a:t>
            </a:r>
          </a:p>
          <a:p>
            <a:pPr lvl="2" eaLnBrk="1" hangingPunct="1">
              <a:defRPr/>
            </a:pPr>
            <a:r>
              <a:rPr lang="en-US" dirty="0" smtClean="0"/>
              <a:t>Strategy #1: Expansion of value-added, convenient produce</a:t>
            </a:r>
          </a:p>
          <a:p>
            <a:pPr lvl="2" eaLnBrk="1" hangingPunct="1">
              <a:defRPr/>
            </a:pPr>
            <a:r>
              <a:rPr lang="en-US" dirty="0" smtClean="0"/>
              <a:t>Strategy #2: Expansion of organic produce </a:t>
            </a:r>
          </a:p>
          <a:p>
            <a:pPr lvl="2" eaLnBrk="1" hangingPunct="1">
              <a:defRPr/>
            </a:pPr>
            <a:r>
              <a:rPr lang="en-US" dirty="0" smtClean="0"/>
              <a:t>Strategy #3: Expansion of co-packers nationally and internationally to decrease threat of 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Questions???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57400"/>
            <a:ext cx="5105400" cy="4195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“Progress in Preventing Childhood Obesity: How do We Measure Up?” Report Brief, Institute of Medicine, September 2006. </a:t>
            </a:r>
          </a:p>
          <a:p>
            <a:pPr eaLnBrk="1" hangingPunct="1">
              <a:defRPr/>
            </a:pPr>
            <a:r>
              <a:rPr lang="en-US" dirty="0" smtClean="0"/>
              <a:t>World Health Organization (WHO), The World Health Report 2002: Reducing Risks, Promoting Healthy Life, Geneva: WHO, 2002.</a:t>
            </a:r>
          </a:p>
          <a:p>
            <a:pPr eaLnBrk="1" hangingPunct="1">
              <a:defRPr/>
            </a:pPr>
            <a:r>
              <a:rPr lang="en-US" dirty="0" smtClean="0"/>
              <a:t>“State of the Plate: Study on America’s Consumption of Fruits and Vegetables,” Produce for Better Health Foundation, 2003.</a:t>
            </a:r>
          </a:p>
          <a:p>
            <a:pPr eaLnBrk="1" hangingPunct="1">
              <a:defRPr/>
            </a:pPr>
            <a:r>
              <a:rPr lang="en-US" dirty="0" smtClean="0"/>
              <a:t>www.disneychannel.com/passtheplate</a:t>
            </a:r>
          </a:p>
          <a:p>
            <a:pPr eaLnBrk="1" hangingPunct="1">
              <a:defRPr/>
            </a:pPr>
            <a:r>
              <a:rPr lang="en-US" dirty="0" smtClean="0"/>
              <a:t>www.jetix.tv/pyramid</a:t>
            </a:r>
          </a:p>
          <a:p>
            <a:pPr eaLnBrk="1" hangingPunct="1">
              <a:defRPr/>
            </a:pPr>
            <a:r>
              <a:rPr lang="en-US" dirty="0" smtClean="0"/>
              <a:t>USDA Economic Research Service: www.ers.usda.gov</a:t>
            </a:r>
          </a:p>
          <a:p>
            <a:pPr eaLnBrk="1" hangingPunct="1">
              <a:defRPr/>
            </a:pPr>
            <a:r>
              <a:rPr lang="en-US" dirty="0" smtClean="0"/>
              <a:t>www.i-farms.com, www.imagination-farms.net/index.html</a:t>
            </a:r>
          </a:p>
          <a:p>
            <a:pPr eaLnBrk="1" hangingPunct="1">
              <a:defRPr/>
            </a:pPr>
            <a:r>
              <a:rPr lang="en-US" dirty="0" smtClean="0"/>
              <a:t>National Center for Health Statistics. Health, United States, 2004 with </a:t>
            </a:r>
            <a:r>
              <a:rPr lang="en-US" dirty="0" err="1" smtClean="0"/>
              <a:t>Chartbook</a:t>
            </a:r>
            <a:r>
              <a:rPr lang="en-US" dirty="0" smtClean="0"/>
              <a:t> on Trends in the Health of Americans. Hyattsville, Maryland: 2004.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Elasticity of Fresh Fruits &amp; Vegetables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Inelastic demand for fresh fruits &amp; vegetables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Fresh Vegetables</a:t>
            </a:r>
          </a:p>
          <a:p>
            <a:pPr lvl="2" eaLnBrk="1" hangingPunct="1"/>
            <a:r>
              <a:rPr lang="en-US" smtClean="0"/>
              <a:t>-.16475</a:t>
            </a:r>
          </a:p>
          <a:p>
            <a:pPr lvl="1" eaLnBrk="1" hangingPunct="1"/>
            <a:r>
              <a:rPr lang="en-US" smtClean="0"/>
              <a:t>Fresh Fruit</a:t>
            </a:r>
          </a:p>
          <a:p>
            <a:pPr lvl="2" eaLnBrk="1" hangingPunct="1"/>
            <a:r>
              <a:rPr lang="en-US" smtClean="0"/>
              <a:t>-0.39275</a:t>
            </a:r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1200" smtClean="0"/>
              <a:t>Source: USDA Economic Research Services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086600" y="6324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hlinkClick r:id="rId3" action="ppaction://hlinksldjump"/>
              </a:rPr>
              <a:t>CPI</a:t>
            </a: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Children’s Health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1/3 American children &amp; youth are obese or at risk of becoming obese</a:t>
            </a:r>
          </a:p>
          <a:p>
            <a:pPr eaLnBrk="1" hangingPunct="1"/>
            <a:r>
              <a:rPr lang="en-US" smtClean="0"/>
              <a:t>Low fruit &amp; vegetable intake can lead to obesity</a:t>
            </a:r>
          </a:p>
          <a:p>
            <a:pPr lvl="1" eaLnBrk="1" hangingPunct="1"/>
            <a:r>
              <a:rPr lang="en-US" smtClean="0"/>
              <a:t>Only 13% of U.S. families w/children eat recommended amount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819400" y="38862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2557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233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7696200" y="62118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hlinkClick r:id="rId4" action="ppaction://hlinksldjump"/>
              </a:rPr>
              <a:t>Industry Assessment</a:t>
            </a: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362200" y="3733800"/>
          <a:ext cx="4724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819400" y="65532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Economic Research Service, USDA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8768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048000"/>
            <a:ext cx="609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0" descr="hm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724400"/>
            <a:ext cx="6397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81000"/>
            <a:ext cx="2921000" cy="175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5607" name="TextBox 2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391400" y="6324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8" action="ppaction://hlinksldjump"/>
              </a:rPr>
              <a:t>Strategy #4</a:t>
            </a:r>
            <a:endParaRPr lang="en-US"/>
          </a:p>
        </p:txBody>
      </p: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1143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828800"/>
            <a:ext cx="774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3352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Marketing To Children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$7.3 billion annually spent on advertising food, beverage, and candy industry</a:t>
            </a:r>
          </a:p>
          <a:p>
            <a:pPr lvl="1" eaLnBrk="1" hangingPunct="1"/>
            <a:r>
              <a:rPr lang="en-US" smtClean="0"/>
              <a:t>Relatively small amount spent on promotion of fruits &amp; vegetables --- $146 million</a:t>
            </a:r>
          </a:p>
          <a:p>
            <a:pPr eaLnBrk="1" hangingPunct="1"/>
            <a:r>
              <a:rPr lang="en-US" smtClean="0"/>
              <a:t>Numerous government agencies encouraging corporations to market healthier alternatives</a:t>
            </a:r>
          </a:p>
          <a:p>
            <a:pPr eaLnBrk="1" hangingPunct="1"/>
            <a:r>
              <a:rPr lang="en-US" smtClean="0"/>
              <a:t>Produce for Health Foundation</a:t>
            </a:r>
          </a:p>
          <a:p>
            <a:pPr lvl="1" eaLnBrk="1" hangingPunct="1"/>
            <a:r>
              <a:rPr lang="en-US" smtClean="0"/>
              <a:t>2005 National Action Plan</a:t>
            </a:r>
          </a:p>
          <a:p>
            <a:pPr lvl="1" eaLnBrk="1" hangingPunct="1"/>
            <a:r>
              <a:rPr lang="en-US" smtClean="0"/>
              <a:t>Fruits &amp; Veggies-More Matters</a:t>
            </a:r>
          </a:p>
        </p:txBody>
      </p:sp>
    </p:spTree>
  </p:cSld>
  <p:clrMapOvr>
    <a:masterClrMapping/>
  </p:clrMapOvr>
  <p:transition advTm="927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Disney’s Efforts for a Healthier Lifestyle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#1 family lifestyle brand</a:t>
            </a:r>
          </a:p>
          <a:p>
            <a:pPr eaLnBrk="1" hangingPunct="1"/>
            <a:r>
              <a:rPr lang="en-US" sz="2400" smtClean="0"/>
              <a:t>7</a:t>
            </a:r>
            <a:r>
              <a:rPr lang="en-US" sz="2400" baseline="30000" smtClean="0"/>
              <a:t>th</a:t>
            </a:r>
            <a:r>
              <a:rPr lang="en-US" sz="2400" smtClean="0"/>
              <a:t> in world for overall brand value ($26 billion)</a:t>
            </a:r>
          </a:p>
          <a:p>
            <a:pPr eaLnBrk="1" hangingPunct="1"/>
            <a:r>
              <a:rPr lang="en-US" sz="2400" smtClean="0"/>
              <a:t>Vision: creating fun &amp; safe products kids love, and are convenient to mom, while being sold at competitive prices</a:t>
            </a:r>
          </a:p>
          <a:p>
            <a:pPr eaLnBrk="1" hangingPunct="1"/>
            <a:r>
              <a:rPr lang="en-US" sz="2400" smtClean="0"/>
              <a:t>2006 Disney kid-focused products meet specific nutritional guidelines</a:t>
            </a:r>
          </a:p>
          <a:p>
            <a:pPr eaLnBrk="1" hangingPunct="1"/>
            <a:r>
              <a:rPr lang="en-US" sz="2400" smtClean="0"/>
              <a:t>2006 signed agreement with I-Farms for the licensee for fresh produce in US</a:t>
            </a:r>
          </a:p>
          <a:p>
            <a:pPr eaLnBrk="1" hangingPunct="1"/>
            <a:r>
              <a:rPr lang="en-US" sz="2400" smtClean="0"/>
              <a:t>Disney.com/healthykids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84300"/>
            <a:ext cx="22574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I-Farms Profile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Marketing company of Disney branded fresh produce…Disney Garden</a:t>
            </a:r>
          </a:p>
          <a:p>
            <a:pPr eaLnBrk="1" hangingPunct="1"/>
            <a:r>
              <a:rPr lang="en-US" smtClean="0"/>
              <a:t>Privately funded</a:t>
            </a:r>
          </a:p>
          <a:p>
            <a:pPr eaLnBrk="1" hangingPunct="1"/>
            <a:r>
              <a:rPr lang="en-US" smtClean="0"/>
              <a:t>Uses co-packers, licensees who sell and ship the products</a:t>
            </a:r>
          </a:p>
          <a:p>
            <a:pPr eaLnBrk="1" hangingPunct="1"/>
            <a:r>
              <a:rPr lang="en-US" smtClean="0"/>
              <a:t>Website: i-farms.com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828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746625"/>
            <a:ext cx="1981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400" dirty="0" smtClean="0">
                <a:latin typeface="+mj-lt"/>
              </a:rPr>
              <a:t>I-Farms Mission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/>
              <a:t>Increase the consumption of fresh fruits &amp; vegetables among children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400" dirty="0" smtClean="0">
                <a:latin typeface="+mj-lt"/>
              </a:rPr>
              <a:t>I-Farms Goal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/>
              <a:t>Become the number one trusted brand for healthful food choices for kids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What?????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I-Farms contract with Disney ends December 31, 2010</a:t>
            </a:r>
          </a:p>
          <a:p>
            <a:pPr eaLnBrk="1" hangingPunct="1"/>
            <a:r>
              <a:rPr lang="en-US" smtClean="0"/>
              <a:t>Co-packers license agreements with I-Farms end 2010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3962400"/>
            <a:ext cx="2921000" cy="175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Fresh Produce Industry Assessment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0" y="2819400"/>
            <a:ext cx="2438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Buyers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Retailers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Supermarkets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Schools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Institutions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Restaurants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838200"/>
            <a:ext cx="2438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Substitutes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Dried, canned, frozen produce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Candy, chips, granola bars, yogurt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Brand vs. non-brand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2819400"/>
            <a:ext cx="2438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Suppliers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Small–med suppliers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Large suppliers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Many suppliers (commodities)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4800600"/>
            <a:ext cx="3505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Barriers to Entry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Low barriers to entry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Industries outlook is risky or uncertain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Existing competitors are struggling to earn profits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Seasonality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Cost of inputs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2819400"/>
            <a:ext cx="2438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Rivalry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High competition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Large # firms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Slow  market growth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Perishable goods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Commodities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71800" y="3429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191000" y="4419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4267200" y="2438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867400" y="3505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914400" y="6324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 action="ppaction://hlinksldjump"/>
              </a:rPr>
              <a:t>Elasticity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Branding Fresh Produce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typically branded</a:t>
            </a:r>
          </a:p>
          <a:p>
            <a:pPr lvl="1" eaLnBrk="1" hangingPunct="1"/>
            <a:r>
              <a:rPr lang="en-US" smtClean="0"/>
              <a:t>Commodity</a:t>
            </a:r>
          </a:p>
          <a:p>
            <a:pPr lvl="1" eaLnBrk="1" hangingPunct="1"/>
            <a:r>
              <a:rPr lang="en-US" smtClean="0"/>
              <a:t>Seasonality</a:t>
            </a:r>
          </a:p>
          <a:p>
            <a:pPr lvl="1" eaLnBrk="1" hangingPunct="1"/>
            <a:r>
              <a:rPr lang="en-US" smtClean="0"/>
              <a:t>Lack of product differentiation</a:t>
            </a:r>
          </a:p>
          <a:p>
            <a:pPr lvl="1" eaLnBrk="1" hangingPunct="1"/>
            <a:r>
              <a:rPr lang="en-US" smtClean="0"/>
              <a:t>Inconsistent quality</a:t>
            </a:r>
          </a:p>
          <a:p>
            <a:pPr lvl="1" eaLnBrk="1" hangingPunct="1"/>
            <a:r>
              <a:rPr lang="en-US" smtClean="0"/>
              <a:t>Limited profit margins</a:t>
            </a:r>
          </a:p>
          <a:p>
            <a:pPr eaLnBrk="1" hangingPunct="1"/>
            <a:r>
              <a:rPr lang="en-US" smtClean="0"/>
              <a:t>Value-added fresh produce more commonly branded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2578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181600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105400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1784</TotalTime>
  <Words>820</Words>
  <Application>Microsoft Office PowerPoint</Application>
  <PresentationFormat>On-screen Show (4:3)</PresentationFormat>
  <Paragraphs>186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Imagination Farms: Licensing &amp; Marketing Disney Garden Fresh Produce to Children</vt:lpstr>
      <vt:lpstr>Children’s Health</vt:lpstr>
      <vt:lpstr>Marketing To Children</vt:lpstr>
      <vt:lpstr>Disney’s Efforts for a Healthier Lifestyle</vt:lpstr>
      <vt:lpstr>I-Farms Profile</vt:lpstr>
      <vt:lpstr>Slide 6</vt:lpstr>
      <vt:lpstr>So What?????</vt:lpstr>
      <vt:lpstr>Fresh Produce Industry Assessment</vt:lpstr>
      <vt:lpstr>Branding Fresh Produce</vt:lpstr>
      <vt:lpstr>I-Farms SWOT Analysis</vt:lpstr>
      <vt:lpstr>I-Farm’s Strategies</vt:lpstr>
      <vt:lpstr>Slide 12</vt:lpstr>
      <vt:lpstr>Slide 13</vt:lpstr>
      <vt:lpstr>Our Brand Awareness Research</vt:lpstr>
      <vt:lpstr>Strategy #4: Increase Brand Awareness</vt:lpstr>
      <vt:lpstr>I-Farms Future</vt:lpstr>
      <vt:lpstr>Questions???</vt:lpstr>
      <vt:lpstr>References</vt:lpstr>
      <vt:lpstr>Elasticity of Fresh Fruits &amp; Vegetables</vt:lpstr>
      <vt:lpstr>Slide 20</vt:lpstr>
      <vt:lpstr>Slide 21</vt:lpstr>
    </vt:vector>
  </TitlesOfParts>
  <Company>OSU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Imagination Farms: Licensing &amp; Marketing Disney Garden Fresh Produce to Children</dc:title>
  <dc:creator>kblubau</dc:creator>
  <cp:lastModifiedBy>ANVO</cp:lastModifiedBy>
  <cp:revision>175</cp:revision>
  <dcterms:created xsi:type="dcterms:W3CDTF">2008-07-14T15:49:11Z</dcterms:created>
  <dcterms:modified xsi:type="dcterms:W3CDTF">2008-07-28T01:47:29Z</dcterms:modified>
</cp:coreProperties>
</file>