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  <p:sldMasterId id="2147483871" r:id="rId2"/>
    <p:sldMasterId id="2147483874" r:id="rId3"/>
  </p:sldMasterIdLst>
  <p:notesMasterIdLst>
    <p:notesMasterId r:id="rId24"/>
  </p:notesMasterIdLst>
  <p:handoutMasterIdLst>
    <p:handoutMasterId r:id="rId25"/>
  </p:handoutMasterIdLst>
  <p:sldIdLst>
    <p:sldId id="729" r:id="rId4"/>
    <p:sldId id="730" r:id="rId5"/>
    <p:sldId id="851" r:id="rId6"/>
    <p:sldId id="868" r:id="rId7"/>
    <p:sldId id="869" r:id="rId8"/>
    <p:sldId id="871" r:id="rId9"/>
    <p:sldId id="864" r:id="rId10"/>
    <p:sldId id="863" r:id="rId11"/>
    <p:sldId id="865" r:id="rId12"/>
    <p:sldId id="872" r:id="rId13"/>
    <p:sldId id="873" r:id="rId14"/>
    <p:sldId id="874" r:id="rId15"/>
    <p:sldId id="875" r:id="rId16"/>
    <p:sldId id="877" r:id="rId17"/>
    <p:sldId id="812" r:id="rId18"/>
    <p:sldId id="878" r:id="rId19"/>
    <p:sldId id="879" r:id="rId20"/>
    <p:sldId id="876" r:id="rId21"/>
    <p:sldId id="880" r:id="rId22"/>
    <p:sldId id="586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"/>
        <a:ea typeface="+mn-ea"/>
        <a:cs typeface="Arial" pitchFamily="34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84915" autoAdjust="0"/>
  </p:normalViewPr>
  <p:slideViewPr>
    <p:cSldViewPr>
      <p:cViewPr>
        <p:scale>
          <a:sx n="100" d="100"/>
          <a:sy n="100" d="100"/>
        </p:scale>
        <p:origin x="-2008" y="-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34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roberts.628:Downloads:PET_PNP_WPRODE_S1_W-1.xls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29307805596"/>
          <c:y val="0.0635492840622645"/>
          <c:w val="0.874815905743741"/>
          <c:h val="0.701511083391804"/>
        </c:manualLayout>
      </c:layout>
      <c:lineChart>
        <c:grouping val="standard"/>
        <c:varyColors val="0"/>
        <c:ser>
          <c:idx val="0"/>
          <c:order val="0"/>
          <c:spPr>
            <a:ln w="635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'00</c:v>
                </c:pt>
                <c:pt idx="30">
                  <c:v>'01</c:v>
                </c:pt>
                <c:pt idx="31">
                  <c:v>'02</c:v>
                </c:pt>
                <c:pt idx="32">
                  <c:v>'03</c:v>
                </c:pt>
                <c:pt idx="33">
                  <c:v>'04</c:v>
                </c:pt>
                <c:pt idx="34">
                  <c:v>'05</c:v>
                </c:pt>
                <c:pt idx="35">
                  <c:v>'06</c:v>
                </c:pt>
                <c:pt idx="36">
                  <c:v>'07</c:v>
                </c:pt>
                <c:pt idx="37">
                  <c:v>'08</c:v>
                </c:pt>
                <c:pt idx="38">
                  <c:v>'09</c:v>
                </c:pt>
                <c:pt idx="39">
                  <c:v>'10</c:v>
                </c:pt>
                <c:pt idx="40">
                  <c:v>'11</c:v>
                </c:pt>
                <c:pt idx="41">
                  <c:v>'12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4001.0</c:v>
                </c:pt>
                <c:pt idx="1">
                  <c:v>4313.0</c:v>
                </c:pt>
                <c:pt idx="2">
                  <c:v>4205.0</c:v>
                </c:pt>
                <c:pt idx="3">
                  <c:v>3226.0</c:v>
                </c:pt>
                <c:pt idx="4">
                  <c:v>3603.0</c:v>
                </c:pt>
                <c:pt idx="5">
                  <c:v>3608.0</c:v>
                </c:pt>
                <c:pt idx="6">
                  <c:v>3730.0</c:v>
                </c:pt>
                <c:pt idx="7">
                  <c:v>4274.0</c:v>
                </c:pt>
                <c:pt idx="8">
                  <c:v>4563.0</c:v>
                </c:pt>
                <c:pt idx="9">
                  <c:v>4232.0</c:v>
                </c:pt>
                <c:pt idx="10">
                  <c:v>4245.0</c:v>
                </c:pt>
                <c:pt idx="11">
                  <c:v>4573.0</c:v>
                </c:pt>
                <c:pt idx="12">
                  <c:v>3876.0</c:v>
                </c:pt>
                <c:pt idx="13">
                  <c:v>4115.0</c:v>
                </c:pt>
                <c:pt idx="14">
                  <c:v>4114.0</c:v>
                </c:pt>
                <c:pt idx="15">
                  <c:v>4669.0</c:v>
                </c:pt>
                <c:pt idx="16">
                  <c:v>4798.0</c:v>
                </c:pt>
                <c:pt idx="17">
                  <c:v>3941.0</c:v>
                </c:pt>
                <c:pt idx="18">
                  <c:v>4389.0</c:v>
                </c:pt>
                <c:pt idx="19">
                  <c:v>4663.0</c:v>
                </c:pt>
                <c:pt idx="20">
                  <c:v>4878.0</c:v>
                </c:pt>
                <c:pt idx="21">
                  <c:v>5296.0</c:v>
                </c:pt>
                <c:pt idx="22">
                  <c:v>4704.0</c:v>
                </c:pt>
                <c:pt idx="23">
                  <c:v>5537.0</c:v>
                </c:pt>
                <c:pt idx="24">
                  <c:v>4682.0</c:v>
                </c:pt>
                <c:pt idx="25">
                  <c:v>5302.0</c:v>
                </c:pt>
                <c:pt idx="26">
                  <c:v>5505.0</c:v>
                </c:pt>
                <c:pt idx="27">
                  <c:v>5471.0</c:v>
                </c:pt>
                <c:pt idx="28">
                  <c:v>5664.0</c:v>
                </c:pt>
                <c:pt idx="29">
                  <c:v>5842.0</c:v>
                </c:pt>
                <c:pt idx="30">
                  <c:v>5877.0</c:v>
                </c:pt>
                <c:pt idx="31">
                  <c:v>5635.0</c:v>
                </c:pt>
                <c:pt idx="32">
                  <c:v>5781.0</c:v>
                </c:pt>
                <c:pt idx="33">
                  <c:v>6160.0</c:v>
                </c:pt>
                <c:pt idx="34">
                  <c:v>6155.0</c:v>
                </c:pt>
                <c:pt idx="35">
                  <c:v>5591.0</c:v>
                </c:pt>
                <c:pt idx="36">
                  <c:v>5913.0</c:v>
                </c:pt>
                <c:pt idx="37">
                  <c:v>5182.0</c:v>
                </c:pt>
                <c:pt idx="38">
                  <c:v>5125.0</c:v>
                </c:pt>
                <c:pt idx="39">
                  <c:v>4793.0</c:v>
                </c:pt>
                <c:pt idx="40">
                  <c:v>4550.0</c:v>
                </c:pt>
                <c:pt idx="41">
                  <c:v>4075.0</c:v>
                </c:pt>
              </c:numCache>
            </c:numRef>
          </c:val>
          <c:smooth val="0"/>
        </c:ser>
        <c:ser>
          <c:idx val="1"/>
          <c:order val="1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'00</c:v>
                </c:pt>
                <c:pt idx="30">
                  <c:v>'01</c:v>
                </c:pt>
                <c:pt idx="31">
                  <c:v>'02</c:v>
                </c:pt>
                <c:pt idx="32">
                  <c:v>'03</c:v>
                </c:pt>
                <c:pt idx="33">
                  <c:v>'04</c:v>
                </c:pt>
                <c:pt idx="34">
                  <c:v>'05</c:v>
                </c:pt>
                <c:pt idx="35">
                  <c:v>'06</c:v>
                </c:pt>
                <c:pt idx="36">
                  <c:v>'07</c:v>
                </c:pt>
                <c:pt idx="37">
                  <c:v>'08</c:v>
                </c:pt>
                <c:pt idx="38">
                  <c:v>'09</c:v>
                </c:pt>
                <c:pt idx="39">
                  <c:v>'10</c:v>
                </c:pt>
                <c:pt idx="40">
                  <c:v>'11</c:v>
                </c:pt>
                <c:pt idx="41">
                  <c:v>'12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29">
                  <c:v>6051.0</c:v>
                </c:pt>
                <c:pt idx="30">
                  <c:v>6112.0</c:v>
                </c:pt>
                <c:pt idx="31">
                  <c:v>5966.666666666666</c:v>
                </c:pt>
                <c:pt idx="32">
                  <c:v>6170.333333333333</c:v>
                </c:pt>
                <c:pt idx="33">
                  <c:v>6601.666666666666</c:v>
                </c:pt>
                <c:pt idx="34">
                  <c:v>6689.333333333333</c:v>
                </c:pt>
                <c:pt idx="35">
                  <c:v>6297.333333333333</c:v>
                </c:pt>
                <c:pt idx="36">
                  <c:v>6726.066666666666</c:v>
                </c:pt>
                <c:pt idx="37">
                  <c:v>6171.066666666666</c:v>
                </c:pt>
                <c:pt idx="38">
                  <c:v>6343.133333333333</c:v>
                </c:pt>
                <c:pt idx="39">
                  <c:v>6131.933333333333</c:v>
                </c:pt>
                <c:pt idx="40">
                  <c:v>5883.333333333333</c:v>
                </c:pt>
                <c:pt idx="41">
                  <c:v>5275.0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2753400"/>
        <c:axId val="-2074551816"/>
      </c:lineChart>
      <c:catAx>
        <c:axId val="-20927534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27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455181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-2074551816"/>
        <c:scaling>
          <c:orientation val="minMax"/>
        </c:scaling>
        <c:delete val="0"/>
        <c:axPos val="l"/>
        <c:majorGridlines>
          <c:spPr>
            <a:ln w="327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753400"/>
        <c:crosses val="autoZero"/>
        <c:crossBetween val="between"/>
      </c:valAx>
      <c:spPr>
        <a:solidFill>
          <a:schemeClr val="bg1">
            <a:lumMod val="85000"/>
          </a:schemeClr>
        </a:solidFill>
        <a:ln w="327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06769953558677"/>
          <c:y val="0.0262295081967213"/>
          <c:w val="0.845037940049445"/>
          <c:h val="0.7778647144944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'Data 1'!$A$4:$A$117</c:f>
              <c:numCache>
                <c:formatCode>mmm\ dd\,\ yyyy</c:formatCode>
                <c:ptCount val="114"/>
                <c:pt idx="0">
                  <c:v>40333.0</c:v>
                </c:pt>
                <c:pt idx="1">
                  <c:v>40340.0</c:v>
                </c:pt>
                <c:pt idx="2">
                  <c:v>40347.0</c:v>
                </c:pt>
                <c:pt idx="3">
                  <c:v>40354.0</c:v>
                </c:pt>
                <c:pt idx="4">
                  <c:v>40361.0</c:v>
                </c:pt>
                <c:pt idx="5">
                  <c:v>40368.0</c:v>
                </c:pt>
                <c:pt idx="6">
                  <c:v>40375.0</c:v>
                </c:pt>
                <c:pt idx="7">
                  <c:v>40382.0</c:v>
                </c:pt>
                <c:pt idx="8">
                  <c:v>40389.0</c:v>
                </c:pt>
                <c:pt idx="9">
                  <c:v>40396.0</c:v>
                </c:pt>
                <c:pt idx="10">
                  <c:v>40403.0</c:v>
                </c:pt>
                <c:pt idx="11">
                  <c:v>40410.0</c:v>
                </c:pt>
                <c:pt idx="12">
                  <c:v>40417.0</c:v>
                </c:pt>
                <c:pt idx="13">
                  <c:v>40424.0</c:v>
                </c:pt>
                <c:pt idx="14">
                  <c:v>40431.0</c:v>
                </c:pt>
                <c:pt idx="15">
                  <c:v>40438.0</c:v>
                </c:pt>
                <c:pt idx="16">
                  <c:v>40445.0</c:v>
                </c:pt>
                <c:pt idx="17">
                  <c:v>40452.0</c:v>
                </c:pt>
                <c:pt idx="18">
                  <c:v>40459.0</c:v>
                </c:pt>
                <c:pt idx="19">
                  <c:v>40466.0</c:v>
                </c:pt>
                <c:pt idx="20">
                  <c:v>40473.0</c:v>
                </c:pt>
                <c:pt idx="21">
                  <c:v>40480.0</c:v>
                </c:pt>
                <c:pt idx="22">
                  <c:v>40487.0</c:v>
                </c:pt>
                <c:pt idx="23">
                  <c:v>40494.0</c:v>
                </c:pt>
                <c:pt idx="24">
                  <c:v>40501.0</c:v>
                </c:pt>
                <c:pt idx="25">
                  <c:v>40508.0</c:v>
                </c:pt>
                <c:pt idx="26">
                  <c:v>40515.0</c:v>
                </c:pt>
                <c:pt idx="27">
                  <c:v>40522.0</c:v>
                </c:pt>
                <c:pt idx="28">
                  <c:v>40529.0</c:v>
                </c:pt>
                <c:pt idx="29">
                  <c:v>40536.0</c:v>
                </c:pt>
                <c:pt idx="30">
                  <c:v>40543.0</c:v>
                </c:pt>
                <c:pt idx="31">
                  <c:v>40550.0</c:v>
                </c:pt>
                <c:pt idx="32">
                  <c:v>40557.0</c:v>
                </c:pt>
                <c:pt idx="33">
                  <c:v>40564.0</c:v>
                </c:pt>
                <c:pt idx="34">
                  <c:v>40571.0</c:v>
                </c:pt>
                <c:pt idx="35">
                  <c:v>40578.0</c:v>
                </c:pt>
                <c:pt idx="36">
                  <c:v>40585.0</c:v>
                </c:pt>
                <c:pt idx="37">
                  <c:v>40592.0</c:v>
                </c:pt>
                <c:pt idx="38">
                  <c:v>40599.0</c:v>
                </c:pt>
                <c:pt idx="39">
                  <c:v>40606.0</c:v>
                </c:pt>
                <c:pt idx="40">
                  <c:v>40613.0</c:v>
                </c:pt>
                <c:pt idx="41">
                  <c:v>40620.0</c:v>
                </c:pt>
                <c:pt idx="42">
                  <c:v>40627.0</c:v>
                </c:pt>
                <c:pt idx="43">
                  <c:v>40634.0</c:v>
                </c:pt>
                <c:pt idx="44">
                  <c:v>40641.0</c:v>
                </c:pt>
                <c:pt idx="45">
                  <c:v>40648.0</c:v>
                </c:pt>
                <c:pt idx="46">
                  <c:v>40655.0</c:v>
                </c:pt>
                <c:pt idx="47">
                  <c:v>40662.0</c:v>
                </c:pt>
                <c:pt idx="48">
                  <c:v>40669.0</c:v>
                </c:pt>
                <c:pt idx="49">
                  <c:v>40676.0</c:v>
                </c:pt>
                <c:pt idx="50">
                  <c:v>40683.0</c:v>
                </c:pt>
                <c:pt idx="51">
                  <c:v>40690.0</c:v>
                </c:pt>
                <c:pt idx="52">
                  <c:v>40697.0</c:v>
                </c:pt>
                <c:pt idx="53">
                  <c:v>40704.0</c:v>
                </c:pt>
                <c:pt idx="54">
                  <c:v>40711.0</c:v>
                </c:pt>
                <c:pt idx="55">
                  <c:v>40718.0</c:v>
                </c:pt>
                <c:pt idx="56">
                  <c:v>40725.0</c:v>
                </c:pt>
                <c:pt idx="57">
                  <c:v>40732.0</c:v>
                </c:pt>
                <c:pt idx="58">
                  <c:v>40739.0</c:v>
                </c:pt>
                <c:pt idx="59">
                  <c:v>40746.0</c:v>
                </c:pt>
                <c:pt idx="60">
                  <c:v>40753.0</c:v>
                </c:pt>
                <c:pt idx="61">
                  <c:v>40760.0</c:v>
                </c:pt>
                <c:pt idx="62">
                  <c:v>40767.0</c:v>
                </c:pt>
                <c:pt idx="63">
                  <c:v>40774.0</c:v>
                </c:pt>
                <c:pt idx="64">
                  <c:v>40781.0</c:v>
                </c:pt>
                <c:pt idx="65">
                  <c:v>40788.0</c:v>
                </c:pt>
                <c:pt idx="66">
                  <c:v>40795.0</c:v>
                </c:pt>
                <c:pt idx="67">
                  <c:v>40802.0</c:v>
                </c:pt>
                <c:pt idx="68">
                  <c:v>40809.0</c:v>
                </c:pt>
                <c:pt idx="69">
                  <c:v>40816.0</c:v>
                </c:pt>
                <c:pt idx="70">
                  <c:v>40823.0</c:v>
                </c:pt>
                <c:pt idx="71">
                  <c:v>40830.0</c:v>
                </c:pt>
                <c:pt idx="72">
                  <c:v>40837.0</c:v>
                </c:pt>
                <c:pt idx="73">
                  <c:v>40844.0</c:v>
                </c:pt>
                <c:pt idx="74">
                  <c:v>40851.0</c:v>
                </c:pt>
                <c:pt idx="75">
                  <c:v>40858.0</c:v>
                </c:pt>
                <c:pt idx="76">
                  <c:v>40865.0</c:v>
                </c:pt>
                <c:pt idx="77">
                  <c:v>40872.0</c:v>
                </c:pt>
                <c:pt idx="78">
                  <c:v>40879.0</c:v>
                </c:pt>
                <c:pt idx="79">
                  <c:v>40886.0</c:v>
                </c:pt>
                <c:pt idx="80">
                  <c:v>40893.0</c:v>
                </c:pt>
                <c:pt idx="81">
                  <c:v>40900.0</c:v>
                </c:pt>
                <c:pt idx="82">
                  <c:v>40907.0</c:v>
                </c:pt>
                <c:pt idx="83">
                  <c:v>40914.0</c:v>
                </c:pt>
                <c:pt idx="84">
                  <c:v>40921.0</c:v>
                </c:pt>
                <c:pt idx="85">
                  <c:v>40928.0</c:v>
                </c:pt>
                <c:pt idx="86">
                  <c:v>40935.0</c:v>
                </c:pt>
                <c:pt idx="87">
                  <c:v>40942.0</c:v>
                </c:pt>
                <c:pt idx="88">
                  <c:v>40949.0</c:v>
                </c:pt>
                <c:pt idx="89">
                  <c:v>40956.0</c:v>
                </c:pt>
                <c:pt idx="90">
                  <c:v>40963.0</c:v>
                </c:pt>
                <c:pt idx="91">
                  <c:v>40970.0</c:v>
                </c:pt>
                <c:pt idx="92">
                  <c:v>40977.0</c:v>
                </c:pt>
                <c:pt idx="93">
                  <c:v>40984.0</c:v>
                </c:pt>
                <c:pt idx="94">
                  <c:v>40991.0</c:v>
                </c:pt>
                <c:pt idx="95">
                  <c:v>40998.0</c:v>
                </c:pt>
                <c:pt idx="96">
                  <c:v>41005.0</c:v>
                </c:pt>
                <c:pt idx="97">
                  <c:v>41012.0</c:v>
                </c:pt>
                <c:pt idx="98">
                  <c:v>41019.0</c:v>
                </c:pt>
                <c:pt idx="99">
                  <c:v>41026.0</c:v>
                </c:pt>
                <c:pt idx="100">
                  <c:v>41033.0</c:v>
                </c:pt>
                <c:pt idx="101">
                  <c:v>41040.0</c:v>
                </c:pt>
                <c:pt idx="102">
                  <c:v>41047.0</c:v>
                </c:pt>
                <c:pt idx="103">
                  <c:v>41054.0</c:v>
                </c:pt>
                <c:pt idx="104">
                  <c:v>41061.0</c:v>
                </c:pt>
                <c:pt idx="105">
                  <c:v>41068.0</c:v>
                </c:pt>
                <c:pt idx="106">
                  <c:v>41075.0</c:v>
                </c:pt>
                <c:pt idx="107">
                  <c:v>41082.0</c:v>
                </c:pt>
                <c:pt idx="108">
                  <c:v>41089.0</c:v>
                </c:pt>
                <c:pt idx="109">
                  <c:v>41096.0</c:v>
                </c:pt>
                <c:pt idx="110">
                  <c:v>41103.0</c:v>
                </c:pt>
                <c:pt idx="111">
                  <c:v>41110.0</c:v>
                </c:pt>
                <c:pt idx="112">
                  <c:v>41117.0</c:v>
                </c:pt>
                <c:pt idx="113">
                  <c:v>41124.0</c:v>
                </c:pt>
              </c:numCache>
            </c:numRef>
          </c:cat>
          <c:val>
            <c:numRef>
              <c:f>'Data 1'!$B$4:$B$117</c:f>
              <c:numCache>
                <c:formatCode>General</c:formatCode>
                <c:ptCount val="114"/>
                <c:pt idx="0">
                  <c:v>839.0</c:v>
                </c:pt>
                <c:pt idx="1">
                  <c:v>839.0</c:v>
                </c:pt>
                <c:pt idx="2">
                  <c:v>846.0</c:v>
                </c:pt>
                <c:pt idx="3">
                  <c:v>832.0</c:v>
                </c:pt>
                <c:pt idx="4">
                  <c:v>855.0</c:v>
                </c:pt>
                <c:pt idx="5">
                  <c:v>821.0</c:v>
                </c:pt>
                <c:pt idx="6">
                  <c:v>836.0</c:v>
                </c:pt>
                <c:pt idx="7">
                  <c:v>816.0</c:v>
                </c:pt>
                <c:pt idx="8">
                  <c:v>873.0</c:v>
                </c:pt>
                <c:pt idx="9">
                  <c:v>866.0</c:v>
                </c:pt>
                <c:pt idx="10">
                  <c:v>860.0</c:v>
                </c:pt>
                <c:pt idx="11">
                  <c:v>835.0</c:v>
                </c:pt>
                <c:pt idx="12">
                  <c:v>856.0</c:v>
                </c:pt>
                <c:pt idx="13">
                  <c:v>875.0</c:v>
                </c:pt>
                <c:pt idx="14">
                  <c:v>872.0</c:v>
                </c:pt>
                <c:pt idx="15">
                  <c:v>850.0</c:v>
                </c:pt>
                <c:pt idx="16">
                  <c:v>825.0</c:v>
                </c:pt>
                <c:pt idx="17">
                  <c:v>863.0</c:v>
                </c:pt>
                <c:pt idx="18">
                  <c:v>877.0</c:v>
                </c:pt>
                <c:pt idx="19">
                  <c:v>881.0</c:v>
                </c:pt>
                <c:pt idx="20">
                  <c:v>880.0</c:v>
                </c:pt>
                <c:pt idx="21">
                  <c:v>865.0</c:v>
                </c:pt>
                <c:pt idx="22">
                  <c:v>877.0</c:v>
                </c:pt>
                <c:pt idx="23">
                  <c:v>895.0</c:v>
                </c:pt>
                <c:pt idx="24">
                  <c:v>891.0</c:v>
                </c:pt>
                <c:pt idx="25">
                  <c:v>885.0</c:v>
                </c:pt>
                <c:pt idx="26">
                  <c:v>939.0</c:v>
                </c:pt>
                <c:pt idx="27">
                  <c:v>937.0</c:v>
                </c:pt>
                <c:pt idx="28">
                  <c:v>892.0</c:v>
                </c:pt>
                <c:pt idx="29">
                  <c:v>913.0</c:v>
                </c:pt>
                <c:pt idx="30">
                  <c:v>904.0</c:v>
                </c:pt>
                <c:pt idx="31">
                  <c:v>888.0</c:v>
                </c:pt>
                <c:pt idx="32">
                  <c:v>913.0</c:v>
                </c:pt>
                <c:pt idx="33">
                  <c:v>922.0</c:v>
                </c:pt>
                <c:pt idx="34">
                  <c:v>908.0</c:v>
                </c:pt>
                <c:pt idx="35">
                  <c:v>900.0</c:v>
                </c:pt>
                <c:pt idx="36">
                  <c:v>893.0</c:v>
                </c:pt>
                <c:pt idx="37">
                  <c:v>888.0</c:v>
                </c:pt>
                <c:pt idx="38">
                  <c:v>882.0</c:v>
                </c:pt>
                <c:pt idx="39">
                  <c:v>883.0</c:v>
                </c:pt>
                <c:pt idx="40">
                  <c:v>895.0</c:v>
                </c:pt>
                <c:pt idx="41">
                  <c:v>913.0</c:v>
                </c:pt>
                <c:pt idx="42">
                  <c:v>903.0</c:v>
                </c:pt>
                <c:pt idx="43">
                  <c:v>902.0</c:v>
                </c:pt>
                <c:pt idx="44">
                  <c:v>898.0</c:v>
                </c:pt>
                <c:pt idx="45">
                  <c:v>856.0</c:v>
                </c:pt>
                <c:pt idx="46">
                  <c:v>883.0</c:v>
                </c:pt>
                <c:pt idx="47">
                  <c:v>875.0</c:v>
                </c:pt>
                <c:pt idx="48">
                  <c:v>862.0</c:v>
                </c:pt>
                <c:pt idx="49">
                  <c:v>900.0</c:v>
                </c:pt>
                <c:pt idx="50">
                  <c:v>902.0</c:v>
                </c:pt>
                <c:pt idx="51">
                  <c:v>909.0</c:v>
                </c:pt>
                <c:pt idx="52">
                  <c:v>915.0</c:v>
                </c:pt>
                <c:pt idx="53">
                  <c:v>880.0</c:v>
                </c:pt>
                <c:pt idx="54">
                  <c:v>901.0</c:v>
                </c:pt>
                <c:pt idx="55">
                  <c:v>893.0</c:v>
                </c:pt>
                <c:pt idx="56">
                  <c:v>904.0</c:v>
                </c:pt>
                <c:pt idx="57">
                  <c:v>872.0</c:v>
                </c:pt>
                <c:pt idx="58">
                  <c:v>873.0</c:v>
                </c:pt>
                <c:pt idx="59">
                  <c:v>874.0</c:v>
                </c:pt>
                <c:pt idx="60">
                  <c:v>878.0</c:v>
                </c:pt>
                <c:pt idx="61">
                  <c:v>908.0</c:v>
                </c:pt>
                <c:pt idx="62">
                  <c:v>899.0</c:v>
                </c:pt>
                <c:pt idx="63">
                  <c:v>904.0</c:v>
                </c:pt>
                <c:pt idx="64">
                  <c:v>888.0</c:v>
                </c:pt>
                <c:pt idx="65">
                  <c:v>896.0</c:v>
                </c:pt>
                <c:pt idx="66">
                  <c:v>879.0</c:v>
                </c:pt>
                <c:pt idx="67">
                  <c:v>871.0</c:v>
                </c:pt>
                <c:pt idx="68">
                  <c:v>841.0</c:v>
                </c:pt>
                <c:pt idx="69">
                  <c:v>863.0</c:v>
                </c:pt>
                <c:pt idx="70">
                  <c:v>860.0</c:v>
                </c:pt>
                <c:pt idx="71">
                  <c:v>908.0</c:v>
                </c:pt>
                <c:pt idx="72">
                  <c:v>909.0</c:v>
                </c:pt>
                <c:pt idx="73">
                  <c:v>916.0</c:v>
                </c:pt>
                <c:pt idx="74">
                  <c:v>911.0</c:v>
                </c:pt>
                <c:pt idx="75">
                  <c:v>916.0</c:v>
                </c:pt>
                <c:pt idx="76">
                  <c:v>917.0</c:v>
                </c:pt>
                <c:pt idx="77">
                  <c:v>930.0</c:v>
                </c:pt>
                <c:pt idx="78">
                  <c:v>954.0</c:v>
                </c:pt>
                <c:pt idx="79">
                  <c:v>938.0</c:v>
                </c:pt>
                <c:pt idx="80">
                  <c:v>943.0</c:v>
                </c:pt>
                <c:pt idx="81">
                  <c:v>962.0</c:v>
                </c:pt>
                <c:pt idx="82">
                  <c:v>963.0</c:v>
                </c:pt>
                <c:pt idx="83">
                  <c:v>944.0</c:v>
                </c:pt>
                <c:pt idx="84">
                  <c:v>941.0</c:v>
                </c:pt>
                <c:pt idx="85">
                  <c:v>934.0</c:v>
                </c:pt>
                <c:pt idx="86">
                  <c:v>939.0</c:v>
                </c:pt>
                <c:pt idx="87">
                  <c:v>923.0</c:v>
                </c:pt>
                <c:pt idx="88">
                  <c:v>928.0</c:v>
                </c:pt>
                <c:pt idx="89">
                  <c:v>919.0</c:v>
                </c:pt>
                <c:pt idx="90">
                  <c:v>896.0</c:v>
                </c:pt>
                <c:pt idx="91">
                  <c:v>906.0</c:v>
                </c:pt>
                <c:pt idx="92">
                  <c:v>892.0</c:v>
                </c:pt>
                <c:pt idx="93">
                  <c:v>893.0</c:v>
                </c:pt>
                <c:pt idx="94">
                  <c:v>889.0</c:v>
                </c:pt>
                <c:pt idx="95">
                  <c:v>873.0</c:v>
                </c:pt>
                <c:pt idx="96">
                  <c:v>896.0</c:v>
                </c:pt>
                <c:pt idx="97">
                  <c:v>884.0</c:v>
                </c:pt>
                <c:pt idx="98">
                  <c:v>865.0</c:v>
                </c:pt>
                <c:pt idx="99">
                  <c:v>894.0</c:v>
                </c:pt>
                <c:pt idx="100">
                  <c:v>897.0</c:v>
                </c:pt>
                <c:pt idx="101">
                  <c:v>904.0</c:v>
                </c:pt>
                <c:pt idx="102">
                  <c:v>919.0</c:v>
                </c:pt>
                <c:pt idx="103">
                  <c:v>902.0</c:v>
                </c:pt>
                <c:pt idx="104">
                  <c:v>904.0</c:v>
                </c:pt>
                <c:pt idx="105">
                  <c:v>920.0</c:v>
                </c:pt>
                <c:pt idx="106">
                  <c:v>900.0</c:v>
                </c:pt>
                <c:pt idx="107">
                  <c:v>883.0</c:v>
                </c:pt>
                <c:pt idx="108">
                  <c:v>857.0</c:v>
                </c:pt>
                <c:pt idx="109">
                  <c:v>821.0</c:v>
                </c:pt>
                <c:pt idx="110">
                  <c:v>802.0</c:v>
                </c:pt>
                <c:pt idx="111">
                  <c:v>796.0</c:v>
                </c:pt>
                <c:pt idx="112">
                  <c:v>809.0</c:v>
                </c:pt>
                <c:pt idx="113">
                  <c:v>817.0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402424"/>
        <c:axId val="-2120053112"/>
      </c:lineChart>
      <c:dateAx>
        <c:axId val="2146402424"/>
        <c:scaling>
          <c:orientation val="minMax"/>
        </c:scaling>
        <c:delete val="0"/>
        <c:axPos val="b"/>
        <c:numFmt formatCode="mmm\ dd\,\ yyyy" sourceLinked="1"/>
        <c:majorTickMark val="out"/>
        <c:minorTickMark val="none"/>
        <c:tickLblPos val="nextTo"/>
        <c:txPr>
          <a:bodyPr rot="2700000" vert="horz"/>
          <a:lstStyle/>
          <a:p>
            <a:pPr>
              <a:defRPr sz="1600" b="1"/>
            </a:pPr>
            <a:endParaRPr lang="en-US"/>
          </a:p>
        </c:txPr>
        <c:crossAx val="-2120053112"/>
        <c:crosses val="autoZero"/>
        <c:auto val="1"/>
        <c:lblOffset val="100"/>
        <c:baseTimeUnit val="days"/>
      </c:dateAx>
      <c:valAx>
        <c:axId val="-2120053112"/>
        <c:scaling>
          <c:orientation val="minMax"/>
          <c:min val="6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2146402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903225806452"/>
          <c:y val="0.0870083432657933"/>
          <c:w val="0.869354838709688"/>
          <c:h val="0.7393792442611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s/u</c:v>
                </c:pt>
              </c:strCache>
            </c:strRef>
          </c:tx>
          <c:spPr>
            <a:solidFill>
              <a:srgbClr val="FF0000"/>
            </a:solidFill>
            <a:ln w="12697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394">
                <a:noFill/>
              </a:ln>
            </c:spPr>
            <c:txPr>
              <a:bodyPr rot="-2700000" vert="horz"/>
              <a:lstStyle/>
              <a:p>
                <a:pPr algn="ctr">
                  <a:defRPr sz="144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36.95155284</c:v>
                </c:pt>
                <c:pt idx="1">
                  <c:v>37.5667077</c:v>
                </c:pt>
                <c:pt idx="2">
                  <c:v>29.87844842</c:v>
                </c:pt>
                <c:pt idx="3">
                  <c:v>25.93006766</c:v>
                </c:pt>
                <c:pt idx="4">
                  <c:v>25.86794177</c:v>
                </c:pt>
                <c:pt idx="5">
                  <c:v>31.07230575</c:v>
                </c:pt>
                <c:pt idx="6">
                  <c:v>29.45535687</c:v>
                </c:pt>
                <c:pt idx="7">
                  <c:v>32.15645292</c:v>
                </c:pt>
                <c:pt idx="8">
                  <c:v>33.14291458</c:v>
                </c:pt>
                <c:pt idx="9">
                  <c:v>29.79923945</c:v>
                </c:pt>
                <c:pt idx="10">
                  <c:v>28.60074194</c:v>
                </c:pt>
                <c:pt idx="11">
                  <c:v>29.11391733</c:v>
                </c:pt>
                <c:pt idx="12">
                  <c:v>34.17232137</c:v>
                </c:pt>
                <c:pt idx="13">
                  <c:v>36.01039184</c:v>
                </c:pt>
                <c:pt idx="14">
                  <c:v>35.92285933</c:v>
                </c:pt>
                <c:pt idx="15">
                  <c:v>35.45122772</c:v>
                </c:pt>
                <c:pt idx="16">
                  <c:v>34.59194396</c:v>
                </c:pt>
                <c:pt idx="17">
                  <c:v>27.50335702</c:v>
                </c:pt>
                <c:pt idx="18">
                  <c:v>22.74391891</c:v>
                </c:pt>
                <c:pt idx="19">
                  <c:v>24.68026759</c:v>
                </c:pt>
                <c:pt idx="20">
                  <c:v>23.64160461205861</c:v>
                </c:pt>
                <c:pt idx="21">
                  <c:v>20.58904575883812</c:v>
                </c:pt>
                <c:pt idx="22">
                  <c:v>19.38197702637114</c:v>
                </c:pt>
                <c:pt idx="23">
                  <c:v>26.3058616407564</c:v>
                </c:pt>
                <c:pt idx="24">
                  <c:v>30.50140343880853</c:v>
                </c:pt>
                <c:pt idx="25">
                  <c:v>30.13629557192189</c:v>
                </c:pt>
                <c:pt idx="26">
                  <c:v>28.38184068860293</c:v>
                </c:pt>
                <c:pt idx="27">
                  <c:v>25.93047932674716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-2069148744"/>
        <c:axId val="-21209957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Production</c:v>
                </c:pt>
              </c:strCache>
            </c:strRef>
          </c:tx>
          <c:spPr>
            <a:ln w="635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494.811</c:v>
                </c:pt>
                <c:pt idx="1">
                  <c:v>524.082</c:v>
                </c:pt>
                <c:pt idx="2">
                  <c:v>497.881</c:v>
                </c:pt>
                <c:pt idx="3">
                  <c:v>495.018</c:v>
                </c:pt>
                <c:pt idx="4">
                  <c:v>533.152</c:v>
                </c:pt>
                <c:pt idx="5">
                  <c:v>588.046</c:v>
                </c:pt>
                <c:pt idx="6">
                  <c:v>542.904</c:v>
                </c:pt>
                <c:pt idx="7">
                  <c:v>561.646</c:v>
                </c:pt>
                <c:pt idx="8">
                  <c:v>558.035</c:v>
                </c:pt>
                <c:pt idx="9">
                  <c:v>523.188</c:v>
                </c:pt>
                <c:pt idx="10">
                  <c:v>537.927</c:v>
                </c:pt>
                <c:pt idx="11">
                  <c:v>582.609</c:v>
                </c:pt>
                <c:pt idx="12">
                  <c:v>609.958</c:v>
                </c:pt>
                <c:pt idx="13">
                  <c:v>589.96</c:v>
                </c:pt>
                <c:pt idx="14">
                  <c:v>585.813</c:v>
                </c:pt>
                <c:pt idx="15">
                  <c:v>581.5</c:v>
                </c:pt>
                <c:pt idx="16">
                  <c:v>581.131</c:v>
                </c:pt>
                <c:pt idx="17">
                  <c:v>567.689</c:v>
                </c:pt>
                <c:pt idx="18">
                  <c:v>554.593</c:v>
                </c:pt>
                <c:pt idx="19">
                  <c:v>628.0</c:v>
                </c:pt>
                <c:pt idx="20">
                  <c:v>621.66</c:v>
                </c:pt>
                <c:pt idx="21">
                  <c:v>596.3</c:v>
                </c:pt>
                <c:pt idx="22">
                  <c:v>610.88</c:v>
                </c:pt>
                <c:pt idx="23">
                  <c:v>682.32</c:v>
                </c:pt>
                <c:pt idx="24">
                  <c:v>684.4</c:v>
                </c:pt>
                <c:pt idx="25">
                  <c:v>651.14</c:v>
                </c:pt>
                <c:pt idx="26">
                  <c:v>694.69</c:v>
                </c:pt>
                <c:pt idx="27">
                  <c:v>662.83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Use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482.567</c:v>
                </c:pt>
                <c:pt idx="1">
                  <c:v>508.562</c:v>
                </c:pt>
                <c:pt idx="2">
                  <c:v>530.968</c:v>
                </c:pt>
                <c:pt idx="3">
                  <c:v>516.871</c:v>
                </c:pt>
                <c:pt idx="4">
                  <c:v>526.389</c:v>
                </c:pt>
                <c:pt idx="5">
                  <c:v>548.836</c:v>
                </c:pt>
                <c:pt idx="6">
                  <c:v>549.883</c:v>
                </c:pt>
                <c:pt idx="7">
                  <c:v>546.388</c:v>
                </c:pt>
                <c:pt idx="8">
                  <c:v>547.215</c:v>
                </c:pt>
                <c:pt idx="9">
                  <c:v>544.081</c:v>
                </c:pt>
                <c:pt idx="10">
                  <c:v>542.902</c:v>
                </c:pt>
                <c:pt idx="11">
                  <c:v>564.857</c:v>
                </c:pt>
                <c:pt idx="12">
                  <c:v>576.806</c:v>
                </c:pt>
                <c:pt idx="13">
                  <c:v>577.761</c:v>
                </c:pt>
                <c:pt idx="14">
                  <c:v>581.535</c:v>
                </c:pt>
                <c:pt idx="15">
                  <c:v>582.544</c:v>
                </c:pt>
                <c:pt idx="16">
                  <c:v>585.275</c:v>
                </c:pt>
                <c:pt idx="17">
                  <c:v>603.9589999999999</c:v>
                </c:pt>
                <c:pt idx="18">
                  <c:v>581.351</c:v>
                </c:pt>
                <c:pt idx="19">
                  <c:v>610.0</c:v>
                </c:pt>
                <c:pt idx="20">
                  <c:v>624.45</c:v>
                </c:pt>
                <c:pt idx="21">
                  <c:v>616.9299999999999</c:v>
                </c:pt>
                <c:pt idx="22">
                  <c:v>618.1</c:v>
                </c:pt>
                <c:pt idx="23">
                  <c:v>636.17</c:v>
                </c:pt>
                <c:pt idx="24">
                  <c:v>651.97</c:v>
                </c:pt>
                <c:pt idx="25">
                  <c:v>654.46</c:v>
                </c:pt>
                <c:pt idx="26">
                  <c:v>694.74</c:v>
                </c:pt>
                <c:pt idx="27">
                  <c:v>683.25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8884120"/>
        <c:axId val="-2068881512"/>
      </c:lineChart>
      <c:catAx>
        <c:axId val="-2069148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25312882764666"/>
              <c:y val="0.928319343869677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-270000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099575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-212099575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.0932297831192153"/>
              <c:y val="0.00226748579504486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9148744"/>
        <c:crosses val="autoZero"/>
        <c:crossBetween val="between"/>
      </c:valAx>
      <c:catAx>
        <c:axId val="-2068884120"/>
        <c:scaling>
          <c:orientation val="minMax"/>
        </c:scaling>
        <c:delete val="1"/>
        <c:axPos val="b"/>
        <c:majorTickMark val="out"/>
        <c:minorTickMark val="none"/>
        <c:tickLblPos val="none"/>
        <c:crossAx val="-2068881512"/>
        <c:crosses val="autoZero"/>
        <c:auto val="0"/>
        <c:lblAlgn val="ctr"/>
        <c:lblOffset val="100"/>
        <c:noMultiLvlLbl val="0"/>
      </c:catAx>
      <c:valAx>
        <c:axId val="-2068881512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MMT</a:t>
                </a:r>
              </a:p>
            </c:rich>
          </c:tx>
          <c:layout>
            <c:manualLayout>
              <c:xMode val="edge"/>
              <c:yMode val="edge"/>
              <c:x val="0.831298577151542"/>
              <c:y val="0.0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8884120"/>
        <c:crosses val="max"/>
        <c:crossBetween val="between"/>
      </c:valAx>
      <c:spPr>
        <a:solidFill>
          <a:srgbClr val="C0C0C0"/>
        </a:solidFill>
        <a:ln w="12697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62903225806452"/>
          <c:y val="0.0870083432657933"/>
          <c:w val="0.869354838709688"/>
          <c:h val="0.7393792442611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s/u</c:v>
                </c:pt>
              </c:strCache>
            </c:strRef>
          </c:tx>
          <c:spPr>
            <a:solidFill>
              <a:srgbClr val="FF0000"/>
            </a:solidFill>
            <a:ln w="12697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394">
                <a:noFill/>
              </a:ln>
            </c:spPr>
            <c:txPr>
              <a:bodyPr rot="-2700000" vert="horz"/>
              <a:lstStyle/>
              <a:p>
                <a:pPr algn="ctr">
                  <a:defRPr sz="144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42.53925385355763</c:v>
                </c:pt>
                <c:pt idx="1">
                  <c:v>45.9681237532564</c:v>
                </c:pt>
                <c:pt idx="2">
                  <c:v>43.31615368770735</c:v>
                </c:pt>
                <c:pt idx="3">
                  <c:v>32.22042800865954</c:v>
                </c:pt>
                <c:pt idx="4">
                  <c:v>27.93769425856841</c:v>
                </c:pt>
                <c:pt idx="5">
                  <c:v>29.85681314759796</c:v>
                </c:pt>
                <c:pt idx="6">
                  <c:v>28.52805411375378</c:v>
                </c:pt>
                <c:pt idx="7">
                  <c:v>31.96186121063549</c:v>
                </c:pt>
                <c:pt idx="8">
                  <c:v>25.5220728723226</c:v>
                </c:pt>
                <c:pt idx="9">
                  <c:v>28.44703815214423</c:v>
                </c:pt>
                <c:pt idx="10">
                  <c:v>25.00004700599985</c:v>
                </c:pt>
                <c:pt idx="11">
                  <c:v>29.64353324145032</c:v>
                </c:pt>
                <c:pt idx="12">
                  <c:v>29.01438796250135</c:v>
                </c:pt>
                <c:pt idx="13">
                  <c:v>32.86862772433663</c:v>
                </c:pt>
                <c:pt idx="14">
                  <c:v>32.27235408829226</c:v>
                </c:pt>
                <c:pt idx="15">
                  <c:v>28.78600058528181</c:v>
                </c:pt>
                <c:pt idx="16">
                  <c:v>24.3452175101939</c:v>
                </c:pt>
                <c:pt idx="17">
                  <c:v>20.27520256370563</c:v>
                </c:pt>
                <c:pt idx="18">
                  <c:v>16.23954676176943</c:v>
                </c:pt>
                <c:pt idx="19">
                  <c:v>19.1835672065531</c:v>
                </c:pt>
                <c:pt idx="20">
                  <c:v>17.6879121999864</c:v>
                </c:pt>
                <c:pt idx="21">
                  <c:v>15.20471466587206</c:v>
                </c:pt>
                <c:pt idx="22">
                  <c:v>17.02962585359668</c:v>
                </c:pt>
                <c:pt idx="23">
                  <c:v>18.88174354839742</c:v>
                </c:pt>
                <c:pt idx="24">
                  <c:v>17.67934393423647</c:v>
                </c:pt>
                <c:pt idx="25">
                  <c:v>14.64417401957897</c:v>
                </c:pt>
                <c:pt idx="26">
                  <c:v>15.65320501013078</c:v>
                </c:pt>
                <c:pt idx="27">
                  <c:v>14.31340234900887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-2092408680"/>
        <c:axId val="-207878565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Production</c:v>
                </c:pt>
              </c:strCache>
            </c:strRef>
          </c:tx>
          <c:spPr>
            <a:ln w="635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479.02</c:v>
                </c:pt>
                <c:pt idx="1">
                  <c:v>475.444</c:v>
                </c:pt>
                <c:pt idx="2">
                  <c:v>450.997</c:v>
                </c:pt>
                <c:pt idx="3">
                  <c:v>400.413</c:v>
                </c:pt>
                <c:pt idx="4">
                  <c:v>461.69</c:v>
                </c:pt>
                <c:pt idx="5">
                  <c:v>481.963</c:v>
                </c:pt>
                <c:pt idx="6">
                  <c:v>492.95</c:v>
                </c:pt>
                <c:pt idx="7">
                  <c:v>535.605</c:v>
                </c:pt>
                <c:pt idx="8">
                  <c:v>475.773</c:v>
                </c:pt>
                <c:pt idx="9">
                  <c:v>559.332</c:v>
                </c:pt>
                <c:pt idx="10">
                  <c:v>516.371</c:v>
                </c:pt>
                <c:pt idx="11">
                  <c:v>592.999</c:v>
                </c:pt>
                <c:pt idx="12">
                  <c:v>574.4349999999999</c:v>
                </c:pt>
                <c:pt idx="13">
                  <c:v>605.973</c:v>
                </c:pt>
                <c:pt idx="14">
                  <c:v>608.109</c:v>
                </c:pt>
                <c:pt idx="15">
                  <c:v>591.365</c:v>
                </c:pt>
                <c:pt idx="16">
                  <c:v>601.044</c:v>
                </c:pt>
                <c:pt idx="17">
                  <c:v>603.179</c:v>
                </c:pt>
                <c:pt idx="18">
                  <c:v>627.516</c:v>
                </c:pt>
                <c:pt idx="19">
                  <c:v>715.809</c:v>
                </c:pt>
                <c:pt idx="20">
                  <c:v>699.723</c:v>
                </c:pt>
                <c:pt idx="21">
                  <c:v>714.0309999999999</c:v>
                </c:pt>
                <c:pt idx="22">
                  <c:v>794.698</c:v>
                </c:pt>
                <c:pt idx="23">
                  <c:v>799.151</c:v>
                </c:pt>
                <c:pt idx="24">
                  <c:v>819.234</c:v>
                </c:pt>
                <c:pt idx="25">
                  <c:v>829.12</c:v>
                </c:pt>
                <c:pt idx="26">
                  <c:v>876.84</c:v>
                </c:pt>
                <c:pt idx="27">
                  <c:v>849.01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Use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'00</c:v>
                </c:pt>
                <c:pt idx="16">
                  <c:v>'01</c:v>
                </c:pt>
                <c:pt idx="17">
                  <c:v>'02</c:v>
                </c:pt>
                <c:pt idx="18">
                  <c:v>'03</c:v>
                </c:pt>
                <c:pt idx="19">
                  <c:v>'04</c:v>
                </c:pt>
                <c:pt idx="20">
                  <c:v>'05</c:v>
                </c:pt>
                <c:pt idx="21">
                  <c:v>'06</c:v>
                </c:pt>
                <c:pt idx="22">
                  <c:v>'07</c:v>
                </c:pt>
                <c:pt idx="23">
                  <c:v>'08</c:v>
                </c:pt>
                <c:pt idx="24">
                  <c:v>'09</c:v>
                </c:pt>
                <c:pt idx="25">
                  <c:v>'10</c:v>
                </c:pt>
                <c:pt idx="26">
                  <c:v>'11</c:v>
                </c:pt>
                <c:pt idx="27">
                  <c:v>'12</c:v>
                </c:pt>
              </c:strCache>
            </c:str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417.666</c:v>
                </c:pt>
                <c:pt idx="1">
                  <c:v>445.661</c:v>
                </c:pt>
                <c:pt idx="2">
                  <c:v>456.354</c:v>
                </c:pt>
                <c:pt idx="3">
                  <c:v>450.832</c:v>
                </c:pt>
                <c:pt idx="4">
                  <c:v>475.526</c:v>
                </c:pt>
                <c:pt idx="5">
                  <c:v>473.577</c:v>
                </c:pt>
                <c:pt idx="6">
                  <c:v>494.366</c:v>
                </c:pt>
                <c:pt idx="7">
                  <c:v>509.088</c:v>
                </c:pt>
                <c:pt idx="8">
                  <c:v>507.161</c:v>
                </c:pt>
                <c:pt idx="9">
                  <c:v>538.397</c:v>
                </c:pt>
                <c:pt idx="10">
                  <c:v>531.847</c:v>
                </c:pt>
                <c:pt idx="11">
                  <c:v>559.407</c:v>
                </c:pt>
                <c:pt idx="12">
                  <c:v>573.674</c:v>
                </c:pt>
                <c:pt idx="13">
                  <c:v>581.013</c:v>
                </c:pt>
                <c:pt idx="14">
                  <c:v>600.4829999999999</c:v>
                </c:pt>
                <c:pt idx="15">
                  <c:v>608.254</c:v>
                </c:pt>
                <c:pt idx="16">
                  <c:v>621.695</c:v>
                </c:pt>
                <c:pt idx="17">
                  <c:v>626.593</c:v>
                </c:pt>
                <c:pt idx="18">
                  <c:v>648.842</c:v>
                </c:pt>
                <c:pt idx="19">
                  <c:v>687.552</c:v>
                </c:pt>
                <c:pt idx="20">
                  <c:v>705.968</c:v>
                </c:pt>
                <c:pt idx="21">
                  <c:v>724.8869999999999</c:v>
                </c:pt>
                <c:pt idx="22">
                  <c:v>772.9059999999999</c:v>
                </c:pt>
                <c:pt idx="23">
                  <c:v>781.395</c:v>
                </c:pt>
                <c:pt idx="24">
                  <c:v>815.528</c:v>
                </c:pt>
                <c:pt idx="25">
                  <c:v>848.87</c:v>
                </c:pt>
                <c:pt idx="26">
                  <c:v>868.64</c:v>
                </c:pt>
                <c:pt idx="27">
                  <c:v>861.64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9001208"/>
        <c:axId val="-2092066408"/>
      </c:lineChart>
      <c:catAx>
        <c:axId val="-2092408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25312882764666"/>
              <c:y val="0.928319343869677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-270000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8785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-2078785656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.0932297831192153"/>
              <c:y val="0.00226748579504486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408680"/>
        <c:crosses val="autoZero"/>
        <c:crossBetween val="between"/>
      </c:valAx>
      <c:catAx>
        <c:axId val="-2079001208"/>
        <c:scaling>
          <c:orientation val="minMax"/>
        </c:scaling>
        <c:delete val="1"/>
        <c:axPos val="b"/>
        <c:majorTickMark val="out"/>
        <c:minorTickMark val="none"/>
        <c:tickLblPos val="none"/>
        <c:crossAx val="-2092066408"/>
        <c:crosses val="autoZero"/>
        <c:auto val="0"/>
        <c:lblAlgn val="ctr"/>
        <c:lblOffset val="100"/>
        <c:noMultiLvlLbl val="0"/>
      </c:catAx>
      <c:valAx>
        <c:axId val="-209206640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8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MMT</a:t>
                </a:r>
              </a:p>
            </c:rich>
          </c:tx>
          <c:layout>
            <c:manualLayout>
              <c:xMode val="edge"/>
              <c:yMode val="edge"/>
              <c:x val="0.831298577151542"/>
              <c:y val="0.0"/>
            </c:manualLayout>
          </c:layout>
          <c:overlay val="0"/>
          <c:spPr>
            <a:noFill/>
            <a:ln w="2539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69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9001208"/>
        <c:crosses val="max"/>
        <c:crossBetween val="between"/>
      </c:valAx>
      <c:spPr>
        <a:solidFill>
          <a:srgbClr val="C0C0C0"/>
        </a:solidFill>
        <a:ln w="12697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18645948946"/>
          <c:y val="0.105932203389831"/>
          <c:w val="0.780244173140954"/>
          <c:h val="0.6610169491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Stocks</c:v>
                </c:pt>
              </c:strCache>
            </c:strRef>
          </c:tx>
          <c:spPr>
            <a:solidFill>
              <a:srgbClr val="FF0000"/>
            </a:solidFill>
            <a:ln w="11900">
              <a:noFill/>
              <a:prstDash val="solid"/>
            </a:ln>
          </c:spPr>
          <c:invertIfNegative val="0"/>
          <c:dPt>
            <c:idx val="29"/>
            <c:invertIfNegative val="0"/>
            <c:bubble3D val="0"/>
            <c:spPr>
              <a:solidFill>
                <a:srgbClr val="FFFF00"/>
              </a:solidFill>
              <a:ln w="11900">
                <a:noFill/>
                <a:prstDash val="solid"/>
              </a:ln>
            </c:spPr>
          </c:dPt>
          <c:dLbls>
            <c:numFmt formatCode="0" sourceLinked="0"/>
            <c:spPr>
              <a:noFill/>
              <a:ln w="23799">
                <a:noFill/>
              </a:ln>
            </c:spPr>
            <c:txPr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30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  <c:pt idx="14">
                  <c:v>98</c:v>
                </c:pt>
                <c:pt idx="15">
                  <c:v>99</c:v>
                </c:pt>
                <c:pt idx="16">
                  <c:v>'00</c:v>
                </c:pt>
                <c:pt idx="17">
                  <c:v>'01</c:v>
                </c:pt>
                <c:pt idx="18">
                  <c:v>'02</c:v>
                </c:pt>
                <c:pt idx="19">
                  <c:v>'03</c:v>
                </c:pt>
                <c:pt idx="20">
                  <c:v>'04</c:v>
                </c:pt>
                <c:pt idx="21">
                  <c:v>'05</c:v>
                </c:pt>
                <c:pt idx="22">
                  <c:v>'06</c:v>
                </c:pt>
                <c:pt idx="23">
                  <c:v>'07</c:v>
                </c:pt>
                <c:pt idx="24">
                  <c:v>'08</c:v>
                </c:pt>
                <c:pt idx="25">
                  <c:v>'09</c:v>
                </c:pt>
                <c:pt idx="26">
                  <c:v>'10</c:v>
                </c:pt>
                <c:pt idx="27">
                  <c:v>'11</c:v>
                </c:pt>
                <c:pt idx="28">
                  <c:v>'12</c:v>
                </c:pt>
                <c:pt idx="29">
                  <c:v>'12 Alt.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19.0</c:v>
                </c:pt>
                <c:pt idx="1">
                  <c:v>25.0</c:v>
                </c:pt>
                <c:pt idx="2">
                  <c:v>19.0</c:v>
                </c:pt>
                <c:pt idx="3">
                  <c:v>19.0</c:v>
                </c:pt>
                <c:pt idx="4">
                  <c:v>18.0</c:v>
                </c:pt>
                <c:pt idx="5">
                  <c:v>20.0</c:v>
                </c:pt>
                <c:pt idx="6">
                  <c:v>19.0</c:v>
                </c:pt>
                <c:pt idx="7">
                  <c:v>16.7</c:v>
                </c:pt>
                <c:pt idx="8">
                  <c:v>17.4</c:v>
                </c:pt>
                <c:pt idx="9">
                  <c:v>13.8</c:v>
                </c:pt>
                <c:pt idx="10">
                  <c:v>17.8</c:v>
                </c:pt>
                <c:pt idx="11">
                  <c:v>13.3</c:v>
                </c:pt>
                <c:pt idx="12">
                  <c:v>9.47</c:v>
                </c:pt>
                <c:pt idx="13">
                  <c:v>14.56</c:v>
                </c:pt>
                <c:pt idx="14">
                  <c:v>15.6</c:v>
                </c:pt>
                <c:pt idx="15">
                  <c:v>16.88</c:v>
                </c:pt>
                <c:pt idx="16">
                  <c:v>17.8</c:v>
                </c:pt>
                <c:pt idx="17">
                  <c:v>17.4</c:v>
                </c:pt>
                <c:pt idx="18">
                  <c:v>21.2</c:v>
                </c:pt>
                <c:pt idx="19">
                  <c:v>20.1</c:v>
                </c:pt>
                <c:pt idx="20">
                  <c:v>23.4</c:v>
                </c:pt>
                <c:pt idx="21">
                  <c:v>24.56678281068525</c:v>
                </c:pt>
                <c:pt idx="22">
                  <c:v>27.90397292000712</c:v>
                </c:pt>
                <c:pt idx="23">
                  <c:v>23.02937976060936</c:v>
                </c:pt>
                <c:pt idx="24">
                  <c:v>19.2556414778637</c:v>
                </c:pt>
                <c:pt idx="25">
                  <c:v>25.13234182001512</c:v>
                </c:pt>
                <c:pt idx="26">
                  <c:v>27.34322185548972</c:v>
                </c:pt>
                <c:pt idx="27">
                  <c:v>23.35981398953691</c:v>
                </c:pt>
                <c:pt idx="28">
                  <c:v>20.77689553168301</c:v>
                </c:pt>
                <c:pt idx="29">
                  <c:v>19.18367346938776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-2123819288"/>
        <c:axId val="-2123812856"/>
      </c:barChart>
      <c:lineChart>
        <c:grouping val="standar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Production</c:v>
                </c:pt>
              </c:strCache>
            </c:strRef>
          </c:tx>
          <c:spPr>
            <a:ln w="63484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  <c:pt idx="14">
                  <c:v>98</c:v>
                </c:pt>
                <c:pt idx="15">
                  <c:v>99</c:v>
                </c:pt>
                <c:pt idx="16">
                  <c:v>'00</c:v>
                </c:pt>
                <c:pt idx="17">
                  <c:v>'01</c:v>
                </c:pt>
                <c:pt idx="18">
                  <c:v>'02</c:v>
                </c:pt>
                <c:pt idx="19">
                  <c:v>'03</c:v>
                </c:pt>
                <c:pt idx="20">
                  <c:v>'04</c:v>
                </c:pt>
                <c:pt idx="21">
                  <c:v>'05</c:v>
                </c:pt>
                <c:pt idx="22">
                  <c:v>'06</c:v>
                </c:pt>
                <c:pt idx="23">
                  <c:v>'07</c:v>
                </c:pt>
                <c:pt idx="24">
                  <c:v>'08</c:v>
                </c:pt>
                <c:pt idx="25">
                  <c:v>'09</c:v>
                </c:pt>
                <c:pt idx="26">
                  <c:v>'10</c:v>
                </c:pt>
                <c:pt idx="27">
                  <c:v>'11</c:v>
                </c:pt>
                <c:pt idx="28">
                  <c:v>'12</c:v>
                </c:pt>
                <c:pt idx="29">
                  <c:v>'12 Alt.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93.5</c:v>
                </c:pt>
                <c:pt idx="1">
                  <c:v>96.5</c:v>
                </c:pt>
                <c:pt idx="2">
                  <c:v>97.5</c:v>
                </c:pt>
                <c:pt idx="3">
                  <c:v>104.0</c:v>
                </c:pt>
                <c:pt idx="4">
                  <c:v>95.0</c:v>
                </c:pt>
                <c:pt idx="5">
                  <c:v>106.0</c:v>
                </c:pt>
                <c:pt idx="6">
                  <c:v>104.0</c:v>
                </c:pt>
                <c:pt idx="7">
                  <c:v>107.4</c:v>
                </c:pt>
                <c:pt idx="8">
                  <c:v>117.2</c:v>
                </c:pt>
                <c:pt idx="9">
                  <c:v>117.3</c:v>
                </c:pt>
                <c:pt idx="10">
                  <c:v>137.77</c:v>
                </c:pt>
                <c:pt idx="11">
                  <c:v>124.96</c:v>
                </c:pt>
                <c:pt idx="12">
                  <c:v>132.19</c:v>
                </c:pt>
                <c:pt idx="13">
                  <c:v>158.07</c:v>
                </c:pt>
                <c:pt idx="14">
                  <c:v>159.81</c:v>
                </c:pt>
                <c:pt idx="15">
                  <c:v>159.85</c:v>
                </c:pt>
                <c:pt idx="16">
                  <c:v>175.1</c:v>
                </c:pt>
                <c:pt idx="17">
                  <c:v>184.42</c:v>
                </c:pt>
                <c:pt idx="18">
                  <c:v>196.36</c:v>
                </c:pt>
                <c:pt idx="19">
                  <c:v>189.55</c:v>
                </c:pt>
                <c:pt idx="20">
                  <c:v>215.95</c:v>
                </c:pt>
                <c:pt idx="21">
                  <c:v>220.44</c:v>
                </c:pt>
                <c:pt idx="22">
                  <c:v>236.56</c:v>
                </c:pt>
                <c:pt idx="23">
                  <c:v>221.13</c:v>
                </c:pt>
                <c:pt idx="24">
                  <c:v>211.96</c:v>
                </c:pt>
                <c:pt idx="25">
                  <c:v>260.84</c:v>
                </c:pt>
                <c:pt idx="26">
                  <c:v>263.95</c:v>
                </c:pt>
                <c:pt idx="27">
                  <c:v>251.47</c:v>
                </c:pt>
                <c:pt idx="28">
                  <c:v>260.46</c:v>
                </c:pt>
                <c:pt idx="29">
                  <c:v>232.0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Use</c:v>
                </c:pt>
              </c:strCache>
            </c:strRef>
          </c:tx>
          <c:spPr>
            <a:ln w="63484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  <c:pt idx="14">
                  <c:v>98</c:v>
                </c:pt>
                <c:pt idx="15">
                  <c:v>99</c:v>
                </c:pt>
                <c:pt idx="16">
                  <c:v>'00</c:v>
                </c:pt>
                <c:pt idx="17">
                  <c:v>'01</c:v>
                </c:pt>
                <c:pt idx="18">
                  <c:v>'02</c:v>
                </c:pt>
                <c:pt idx="19">
                  <c:v>'03</c:v>
                </c:pt>
                <c:pt idx="20">
                  <c:v>'04</c:v>
                </c:pt>
                <c:pt idx="21">
                  <c:v>'05</c:v>
                </c:pt>
                <c:pt idx="22">
                  <c:v>'06</c:v>
                </c:pt>
                <c:pt idx="23">
                  <c:v>'07</c:v>
                </c:pt>
                <c:pt idx="24">
                  <c:v>'08</c:v>
                </c:pt>
                <c:pt idx="25">
                  <c:v>'09</c:v>
                </c:pt>
                <c:pt idx="26">
                  <c:v>'10</c:v>
                </c:pt>
                <c:pt idx="27">
                  <c:v>'11</c:v>
                </c:pt>
                <c:pt idx="28">
                  <c:v>'12</c:v>
                </c:pt>
                <c:pt idx="29">
                  <c:v>'12 Alt.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89.25</c:v>
                </c:pt>
                <c:pt idx="1">
                  <c:v>92.5</c:v>
                </c:pt>
                <c:pt idx="2">
                  <c:v>102.0</c:v>
                </c:pt>
                <c:pt idx="3">
                  <c:v>102.5</c:v>
                </c:pt>
                <c:pt idx="4">
                  <c:v>97.5</c:v>
                </c:pt>
                <c:pt idx="5">
                  <c:v>104.0</c:v>
                </c:pt>
                <c:pt idx="6">
                  <c:v>104.0</c:v>
                </c:pt>
                <c:pt idx="7">
                  <c:v>109.62</c:v>
                </c:pt>
                <c:pt idx="8">
                  <c:v>116.0</c:v>
                </c:pt>
                <c:pt idx="9">
                  <c:v>121.1</c:v>
                </c:pt>
                <c:pt idx="10">
                  <c:v>131.52</c:v>
                </c:pt>
                <c:pt idx="11">
                  <c:v>131.59</c:v>
                </c:pt>
                <c:pt idx="12">
                  <c:v>135.7</c:v>
                </c:pt>
                <c:pt idx="13">
                  <c:v>148.39</c:v>
                </c:pt>
                <c:pt idx="14">
                  <c:v>158.12</c:v>
                </c:pt>
                <c:pt idx="15">
                  <c:v>159.55</c:v>
                </c:pt>
                <c:pt idx="16">
                  <c:v>172.17</c:v>
                </c:pt>
                <c:pt idx="17">
                  <c:v>183.97</c:v>
                </c:pt>
                <c:pt idx="18">
                  <c:v>191.59</c:v>
                </c:pt>
                <c:pt idx="19">
                  <c:v>191.45</c:v>
                </c:pt>
                <c:pt idx="20">
                  <c:v>205.39</c:v>
                </c:pt>
                <c:pt idx="21">
                  <c:v>215.25</c:v>
                </c:pt>
                <c:pt idx="22">
                  <c:v>224.52</c:v>
                </c:pt>
                <c:pt idx="23">
                  <c:v>229.75</c:v>
                </c:pt>
                <c:pt idx="24">
                  <c:v>221.13</c:v>
                </c:pt>
                <c:pt idx="25">
                  <c:v>238.02</c:v>
                </c:pt>
                <c:pt idx="26">
                  <c:v>251.47</c:v>
                </c:pt>
                <c:pt idx="27">
                  <c:v>258.05</c:v>
                </c:pt>
                <c:pt idx="28">
                  <c:v>256.92</c:v>
                </c:pt>
                <c:pt idx="29">
                  <c:v>245.0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142376"/>
        <c:axId val="-2124139384"/>
      </c:lineChart>
      <c:catAx>
        <c:axId val="-2123819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9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60599390593417"/>
              <c:y val="0.908898243488805"/>
            </c:manualLayout>
          </c:layout>
          <c:overlay val="0"/>
          <c:spPr>
            <a:noFill/>
            <a:ln w="237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1900">
            <a:solidFill>
              <a:srgbClr val="FFFFFF"/>
            </a:solidFill>
            <a:prstDash val="solid"/>
          </a:ln>
        </c:spPr>
        <c:txPr>
          <a:bodyPr rot="-2700000" vert="horz"/>
          <a:lstStyle/>
          <a:p>
            <a:pPr>
              <a:defRPr sz="16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38128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-2123812856"/>
        <c:scaling>
          <c:orientation val="minMax"/>
          <c:max val="70.0"/>
          <c:min val="0.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99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99667541557302"/>
              <c:y val="0.0105931758530185"/>
            </c:manualLayout>
          </c:layout>
          <c:overlay val="0"/>
          <c:spPr>
            <a:noFill/>
            <a:ln w="237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19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3819288"/>
        <c:crosses val="autoZero"/>
        <c:crossBetween val="between"/>
      </c:valAx>
      <c:catAx>
        <c:axId val="-2124142376"/>
        <c:scaling>
          <c:orientation val="minMax"/>
        </c:scaling>
        <c:delete val="1"/>
        <c:axPos val="b"/>
        <c:majorTickMark val="out"/>
        <c:minorTickMark val="none"/>
        <c:tickLblPos val="none"/>
        <c:crossAx val="-2124139384"/>
        <c:crosses val="autoZero"/>
        <c:auto val="0"/>
        <c:lblAlgn val="ctr"/>
        <c:lblOffset val="100"/>
        <c:noMultiLvlLbl val="0"/>
      </c:catAx>
      <c:valAx>
        <c:axId val="-2124139384"/>
        <c:scaling>
          <c:orientation val="minMax"/>
          <c:max val="300.0"/>
          <c:min val="50.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119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4142376"/>
        <c:crosses val="max"/>
        <c:crossBetween val="between"/>
      </c:valAx>
      <c:spPr>
        <a:solidFill>
          <a:srgbClr val="C0C0C0"/>
        </a:solidFill>
        <a:ln w="119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4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2058465286236"/>
          <c:y val="0.0678733031674208"/>
          <c:w val="0.826000046454386"/>
          <c:h val="0.7435113985946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63472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1975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1980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1985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1990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1995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99</c:v>
                </c:pt>
                <c:pt idx="30">
                  <c:v>'00</c:v>
                </c:pt>
                <c:pt idx="31">
                  <c:v>'01</c:v>
                </c:pt>
                <c:pt idx="32">
                  <c:v>'02</c:v>
                </c:pt>
                <c:pt idx="33">
                  <c:v>'03</c:v>
                </c:pt>
                <c:pt idx="34">
                  <c:v>'04</c:v>
                </c:pt>
                <c:pt idx="35">
                  <c:v>'05</c:v>
                </c:pt>
                <c:pt idx="36">
                  <c:v>'06</c:v>
                </c:pt>
                <c:pt idx="37">
                  <c:v>'07</c:v>
                </c:pt>
                <c:pt idx="38">
                  <c:v>'08</c:v>
                </c:pt>
                <c:pt idx="39">
                  <c:v>'09</c:v>
                </c:pt>
                <c:pt idx="40">
                  <c:v>'10</c:v>
                </c:pt>
                <c:pt idx="41">
                  <c:v>'11</c:v>
                </c:pt>
                <c:pt idx="42">
                  <c:v>'12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434.0</c:v>
                </c:pt>
                <c:pt idx="1">
                  <c:v>417.0</c:v>
                </c:pt>
                <c:pt idx="2">
                  <c:v>479.0</c:v>
                </c:pt>
                <c:pt idx="3">
                  <c:v>539.0</c:v>
                </c:pt>
                <c:pt idx="4">
                  <c:v>421.0</c:v>
                </c:pt>
                <c:pt idx="5">
                  <c:v>555.0</c:v>
                </c:pt>
                <c:pt idx="6">
                  <c:v>564.0</c:v>
                </c:pt>
                <c:pt idx="7">
                  <c:v>700.0</c:v>
                </c:pt>
                <c:pt idx="8">
                  <c:v>739.0</c:v>
                </c:pt>
                <c:pt idx="9">
                  <c:v>875.0</c:v>
                </c:pt>
                <c:pt idx="10">
                  <c:v>724.0</c:v>
                </c:pt>
                <c:pt idx="11">
                  <c:v>929.0</c:v>
                </c:pt>
                <c:pt idx="12">
                  <c:v>905.0</c:v>
                </c:pt>
                <c:pt idx="13">
                  <c:v>743.0</c:v>
                </c:pt>
                <c:pt idx="14">
                  <c:v>598.0</c:v>
                </c:pt>
                <c:pt idx="15">
                  <c:v>740.0</c:v>
                </c:pt>
                <c:pt idx="16">
                  <c:v>757.0</c:v>
                </c:pt>
                <c:pt idx="17">
                  <c:v>804.0</c:v>
                </c:pt>
                <c:pt idx="18">
                  <c:v>527.0</c:v>
                </c:pt>
                <c:pt idx="19">
                  <c:v>622.0</c:v>
                </c:pt>
                <c:pt idx="20">
                  <c:v>557.0</c:v>
                </c:pt>
                <c:pt idx="21">
                  <c:v>684.0</c:v>
                </c:pt>
                <c:pt idx="22">
                  <c:v>770.0</c:v>
                </c:pt>
                <c:pt idx="23">
                  <c:v>589.0</c:v>
                </c:pt>
                <c:pt idx="24">
                  <c:v>838.0</c:v>
                </c:pt>
                <c:pt idx="25">
                  <c:v>851.0</c:v>
                </c:pt>
                <c:pt idx="26">
                  <c:v>882.0</c:v>
                </c:pt>
                <c:pt idx="27">
                  <c:v>873.0</c:v>
                </c:pt>
                <c:pt idx="28">
                  <c:v>805.0</c:v>
                </c:pt>
                <c:pt idx="29">
                  <c:v>973.0</c:v>
                </c:pt>
                <c:pt idx="30">
                  <c:v>998.0</c:v>
                </c:pt>
                <c:pt idx="31">
                  <c:v>1065.0</c:v>
                </c:pt>
                <c:pt idx="32">
                  <c:v>1044.0</c:v>
                </c:pt>
                <c:pt idx="33">
                  <c:v>885.0</c:v>
                </c:pt>
                <c:pt idx="34">
                  <c:v>1097.0</c:v>
                </c:pt>
                <c:pt idx="35">
                  <c:v>940.0</c:v>
                </c:pt>
                <c:pt idx="36">
                  <c:v>1116.0</c:v>
                </c:pt>
                <c:pt idx="37">
                  <c:v>1159.0</c:v>
                </c:pt>
                <c:pt idx="38">
                  <c:v>1279.0</c:v>
                </c:pt>
                <c:pt idx="39">
                  <c:v>1499.0</c:v>
                </c:pt>
                <c:pt idx="40">
                  <c:v>1501.0</c:v>
                </c:pt>
                <c:pt idx="41">
                  <c:v>1350.0</c:v>
                </c:pt>
                <c:pt idx="42">
                  <c:v>1110.0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8143896"/>
        <c:axId val="2123221688"/>
      </c:lineChart>
      <c:catAx>
        <c:axId val="-2038143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5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3221688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2123221688"/>
        <c:scaling>
          <c:orientation val="minMax"/>
          <c:max val="1700.0"/>
          <c:min val="300.0"/>
        </c:scaling>
        <c:delete val="0"/>
        <c:axPos val="l"/>
        <c:majorGridlines>
          <c:spPr>
            <a:ln w="352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in"/>
        <c:minorTickMark val="none"/>
        <c:tickLblPos val="nextTo"/>
        <c:spPr>
          <a:ln w="35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38143896"/>
        <c:crosses val="autoZero"/>
        <c:crossBetween val="midCat"/>
        <c:majorUnit val="100.0"/>
        <c:minorUnit val="16.0"/>
      </c:valAx>
      <c:spPr>
        <a:solidFill>
          <a:prstClr val="white">
            <a:lumMod val="85000"/>
          </a:prstClr>
        </a:solidFill>
        <a:ln w="352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0.5534</cdr:x>
      <cdr:y>0.39394</cdr:y>
    </cdr:from>
    <cdr:to>
      <cdr:x>0.81553</cdr:x>
      <cdr:y>0.48485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1" y="1981201"/>
          <a:ext cx="2057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800k bpd = 12.3bn gallons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0.65049</cdr:x>
      <cdr:y>0.0303</cdr:y>
    </cdr:from>
    <cdr:to>
      <cdr:x>0.91262</cdr:x>
      <cdr:y>0.12121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05401" y="152401"/>
          <a:ext cx="2057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9</a:t>
          </a:r>
          <a:r>
            <a:rPr lang="en-US" sz="1600" b="1" dirty="0" smtClean="0"/>
            <a:t>00k </a:t>
          </a:r>
          <a:r>
            <a:rPr lang="en-US" sz="1600" b="1" dirty="0" smtClean="0"/>
            <a:t>bpd = </a:t>
          </a:r>
          <a:r>
            <a:rPr lang="en-US" sz="1600" b="1" dirty="0" smtClean="0"/>
            <a:t>13.8</a:t>
          </a:r>
          <a:r>
            <a:rPr lang="en-US" sz="1600" b="1" dirty="0" smtClean="0"/>
            <a:t>bn </a:t>
          </a:r>
          <a:r>
            <a:rPr lang="en-US" sz="1600" b="1" dirty="0" smtClean="0"/>
            <a:t>gallons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t" anchorCtr="0" compatLnSpc="1">
            <a:prstTxWarp prst="textNoShape">
              <a:avLst/>
            </a:prstTxWarp>
          </a:bodyPr>
          <a:lstStyle>
            <a:lvl1pPr algn="l" defTabSz="975754" eaLnBrk="1" hangingPunct="1">
              <a:spcBef>
                <a:spcPct val="0"/>
              </a:spcBef>
              <a:defRPr sz="14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Matthew C. Roberts	</a:t>
            </a:r>
          </a:p>
          <a:p>
            <a:pPr>
              <a:defRPr/>
            </a:pPr>
            <a:r>
              <a:rPr lang="en-US"/>
              <a:t>http://aede.osu.edu/people/roberts.628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t" anchorCtr="0" compatLnSpc="1">
            <a:prstTxWarp prst="textNoShape">
              <a:avLst/>
            </a:prstTxWarp>
          </a:bodyPr>
          <a:lstStyle>
            <a:lvl1pPr algn="r" defTabSz="975754" eaLnBrk="1" hangingPunct="1">
              <a:spcBef>
                <a:spcPct val="0"/>
              </a:spcBef>
              <a:defRPr sz="14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2F2BB80-6840-4A0C-8A95-DAF8535846D3}" type="datetime1">
              <a:rPr lang="en-US"/>
              <a:pPr>
                <a:defRPr/>
              </a:pPr>
              <a:t>8/12/12</a:t>
            </a:fld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62039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b" anchorCtr="0" compatLnSpc="1">
            <a:prstTxWarp prst="textNoShape">
              <a:avLst/>
            </a:prstTxWarp>
          </a:bodyPr>
          <a:lstStyle>
            <a:lvl1pPr algn="l" defTabSz="975754" eaLnBrk="1" hangingPunct="1">
              <a:spcBef>
                <a:spcPct val="0"/>
              </a:spcBef>
              <a:defRPr sz="14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23038" y="9120188"/>
            <a:ext cx="790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b" anchorCtr="0" compatLnSpc="1">
            <a:prstTxWarp prst="textNoShape">
              <a:avLst/>
            </a:prstTxWarp>
          </a:bodyPr>
          <a:lstStyle>
            <a:lvl1pPr algn="r" defTabSz="975754" eaLnBrk="1" hangingPunct="1">
              <a:spcBef>
                <a:spcPct val="0"/>
              </a:spcBef>
              <a:defRPr sz="14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4C68072-9710-47A8-8CEF-E6D38B41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01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t" anchorCtr="0" compatLnSpc="1">
            <a:prstTxWarp prst="textNoShape">
              <a:avLst/>
            </a:prstTxWarp>
          </a:bodyPr>
          <a:lstStyle>
            <a:lvl1pPr algn="l" defTabSz="975754" eaLnBrk="1" hangingPunct="1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OSU AED Policy &amp; Outlook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t" anchorCtr="0" compatLnSpc="1">
            <a:prstTxWarp prst="textNoShape">
              <a:avLst/>
            </a:prstTxWarp>
          </a:bodyPr>
          <a:lstStyle>
            <a:lvl1pPr algn="r" defTabSz="975754" eaLnBrk="1" hangingPunct="1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862E931-B873-4432-AC58-3B3BA54BD877}" type="datetime1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b" anchorCtr="0" compatLnSpc="1">
            <a:prstTxWarp prst="textNoShape">
              <a:avLst/>
            </a:prstTxWarp>
          </a:bodyPr>
          <a:lstStyle>
            <a:lvl1pPr algn="l" defTabSz="975754" eaLnBrk="1" hangingPunct="1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40" rIns="97479" bIns="48740" numCol="1" anchor="b" anchorCtr="0" compatLnSpc="1">
            <a:prstTxWarp prst="textNoShape">
              <a:avLst/>
            </a:prstTxWarp>
          </a:bodyPr>
          <a:lstStyle>
            <a:lvl1pPr algn="r" defTabSz="975754" eaLnBrk="1" hangingPunct="1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259DF8-C9FC-4958-B0B4-CD40D66EB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0059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OSU AED Policy &amp; Outlook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Fall 2004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www.matthewcroberts.com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725"/>
            <a:fld id="{1416BD81-1B41-4D44-819B-0981172CAF6B}" type="slidenum">
              <a:rPr lang="en-US" smtClean="0">
                <a:latin typeface="Arial" pitchFamily="34" charset="0"/>
              </a:rPr>
              <a:pPr defTabSz="974725"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OSU AED Policy &amp; Outlook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Fall 2004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Matthew Roberts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725"/>
            <a:fld id="{84122970-DC46-4B56-AA6F-86E9342142BB}" type="slidenum">
              <a:rPr lang="en-US" smtClean="0">
                <a:latin typeface="Arial" pitchFamily="34" charset="0"/>
              </a:rPr>
              <a:pPr defTabSz="974725"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OSU AED Policy &amp; Outlook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Matthew Roberts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12A4C-5E58-4481-9A31-D08AD3CFEA4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July 2012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OSU AED Policy &amp; Outlook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Matthew Roberts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12A4C-5E58-4481-9A31-D08AD3CFEA4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OSU AED Policy &amp; Outlook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Fall 2004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Matthew Roberts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725"/>
            <a:fld id="{49D0A006-E778-4DEF-A95E-E3D8A531A650}" type="slidenum">
              <a:rPr lang="en-US" smtClean="0">
                <a:latin typeface="Arial" pitchFamily="34" charset="0"/>
              </a:rPr>
              <a:pPr defTabSz="974725"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OSU AED Policy &amp; Outlook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Fall 2004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Matthew Roberts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725"/>
            <a:fld id="{6C1BBFC2-2173-43D7-9909-B7DE142EFD67}" type="slidenum">
              <a:rPr lang="en-US" smtClean="0">
                <a:latin typeface="Arial" pitchFamily="34" charset="0"/>
              </a:rPr>
              <a:pPr defTabSz="974725"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OSU AED Policy &amp; Outlook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Fall 2004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74725"/>
            <a:r>
              <a:rPr lang="en-US" smtClean="0">
                <a:latin typeface="Arial" pitchFamily="34" charset="0"/>
              </a:rPr>
              <a:t>www.matthewcroberts.com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725"/>
            <a:fld id="{B064A43B-A210-4255-BABD-F09D709ACFAA}" type="slidenum">
              <a:rPr lang="en-US" smtClean="0">
                <a:latin typeface="Arial" pitchFamily="34" charset="0"/>
              </a:rPr>
              <a:pPr defTabSz="974725"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11" descr="Extension-OARDC-web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486400"/>
            <a:ext cx="82867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  <a:effectLst>
            <a:outerShdw dist="40161" dir="1106097" algn="ctr" rotWithShape="0">
              <a:schemeClr val="tx1"/>
            </a:outerShdw>
          </a:effectLst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z="39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228600"/>
            <a:ext cx="8153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5F43D-6534-4170-9BCF-8B319F185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5F43D-6534-4170-9BCF-8B319F185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3B22D-F76A-4AFF-84D7-86A95C0E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OSU-Extension2.gif"/>
          <p:cNvPicPr>
            <a:picLocks noChangeAspect="1"/>
          </p:cNvPicPr>
          <p:nvPr/>
        </p:nvPicPr>
        <p:blipFill>
          <a:blip r:embed="rId2" cstate="print"/>
          <a:srcRect l="11929" t="10526" r="10526" b="21053"/>
          <a:stretch>
            <a:fillRect/>
          </a:stretch>
        </p:blipFill>
        <p:spPr bwMode="auto">
          <a:xfrm>
            <a:off x="228600" y="228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6CAF-6FBF-4E31-9C42-0DD960925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161A1-2D1A-4C54-A8E0-AFCD055FDE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3BD88-AEBE-40E1-B957-BA528FEB85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818C-B13C-48BA-84BF-71AF2FE0CC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961AA-98F5-40F2-B2B8-2232B15049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3ED0B-4A35-444D-92AF-9F2604E3F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84EB6CAF-6FBF-4E31-9C42-0DD960925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BF8161A1-2D1A-4C54-A8E0-AFCD055FDE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51D3BD88-AEBE-40E1-B957-BA528FEB85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D00818C-B13C-48BA-84BF-71AF2FE0CC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D0961AA-98F5-40F2-B2B8-2232B15049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BE43ED0B-4A35-444D-92AF-9F2604E3F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77DD242B-65FF-40A6-A4F6-7AB94E068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08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7200" y="6578600"/>
            <a:ext cx="627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pic>
        <p:nvPicPr>
          <p:cNvPr id="1035" name="Picture 12" descr="Extension-OARDC-webPP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78850" y="5969000"/>
            <a:ext cx="4889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9pPr>
    </p:titleStyle>
    <p:bodyStyle>
      <a:lvl1pPr marL="514350" indent="-51435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 2" pitchFamily="18" charset="2"/>
        <a:buChar char="²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 3" pitchFamily="18" charset="2"/>
        <a:buChar char="º"/>
        <a:defRPr sz="3200">
          <a:solidFill>
            <a:schemeClr val="tx1"/>
          </a:solidFill>
          <a:latin typeface="+mn-lt"/>
        </a:defRPr>
      </a:lvl2pPr>
      <a:lvl3pPr marL="12573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5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8975F43D-6534-4170-9BCF-8B319F185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ffectLst/>
              <a:latin typeface="Times New Roman" pitchFamily="18" charset="0"/>
            </a:endParaRPr>
          </a:p>
        </p:txBody>
      </p:sp>
      <p:pic>
        <p:nvPicPr>
          <p:cNvPr id="1035" name="Picture 12" descr="Extension-OARDC-web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8850" y="5969000"/>
            <a:ext cx="4889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Britannic Bold" pitchFamily="34" charset="0"/>
        </a:defRPr>
      </a:lvl9pPr>
    </p:titleStyle>
    <p:bodyStyle>
      <a:lvl1pPr marL="514350" indent="-51435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 2" pitchFamily="18" charset="2"/>
        <a:buChar char="²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 3" pitchFamily="18" charset="2"/>
        <a:buChar char="º"/>
        <a:defRPr sz="3200">
          <a:solidFill>
            <a:schemeClr val="tx1"/>
          </a:solidFill>
          <a:latin typeface="+mn-lt"/>
        </a:defRPr>
      </a:lvl2pPr>
      <a:lvl3pPr marL="12573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18" charset="2"/>
        <a:buChar char="º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305A19-96D0-4602-8242-B497E149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s.628@osu.edu" TargetMode="External"/><Relationship Id="rId4" Type="http://schemas.openxmlformats.org/officeDocument/2006/relationships/hyperlink" Target="http://aede.osu.edu/people/roberts.628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534400" cy="1524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Corn &amp; Soybean Outlook</a:t>
            </a:r>
            <a:endParaRPr lang="en-US" sz="4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8194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AAEA Annual Meeting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14 August 2012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C. Roberts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Roberts.628@osu.edu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968706"/>
              </p:ext>
            </p:extLst>
          </p:nvPr>
        </p:nvGraphicFramePr>
        <p:xfrm>
          <a:off x="533400" y="457200"/>
          <a:ext cx="7924801" cy="5900420"/>
        </p:xfrm>
        <a:graphic>
          <a:graphicData uri="http://schemas.openxmlformats.org/drawingml/2006/table">
            <a:tbl>
              <a:tblPr/>
              <a:tblGrid>
                <a:gridCol w="2924629"/>
                <a:gridCol w="1250043"/>
                <a:gridCol w="1250043"/>
                <a:gridCol w="1250043"/>
                <a:gridCol w="1250043"/>
              </a:tblGrid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2009/10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2010/11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2011/12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2012/13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Planted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Harvested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Yield per harvested acre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Beginning stocks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Production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Supply, total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 and residual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Food, seed &amp; industrial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Ethanol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Domestic, total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Use, total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stocks, total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farm price ($/bu) 2/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Stocks-to-Use Ratio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Days Ending Inventory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6400800" y="4419600"/>
            <a:ext cx="2209800" cy="53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World Wheat </a:t>
            </a:r>
            <a:r>
              <a:rPr lang="en-US" dirty="0" smtClean="0"/>
              <a:t>Supplies Far Better Situation than </a:t>
            </a:r>
            <a:r>
              <a:rPr lang="fr-FR" dirty="0" smtClean="0"/>
              <a:t>’</a:t>
            </a:r>
            <a:r>
              <a:rPr lang="en-US" dirty="0" smtClean="0"/>
              <a:t>07/08</a:t>
            </a:r>
            <a:endParaRPr lang="en-US" dirty="0" smtClean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49347"/>
              </p:ext>
            </p:extLst>
          </p:nvPr>
        </p:nvGraphicFramePr>
        <p:xfrm>
          <a:off x="228600" y="19050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172200" y="3429000"/>
            <a:ext cx="191624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Production  </a:t>
            </a:r>
            <a:r>
              <a:rPr lang="en-US" b="1" dirty="0" smtClean="0">
                <a:latin typeface="Arial" charset="0"/>
              </a:rPr>
              <a:t>662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6858000" y="2362200"/>
            <a:ext cx="12509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Use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683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352800" y="3581400"/>
            <a:ext cx="2774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Stocks-to-Use Ratio (%)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6444734"/>
            <a:ext cx="1762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WOAB, USDA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3644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Global Corn Inventories </a:t>
            </a:r>
            <a:r>
              <a:rPr lang="en-US" dirty="0" smtClean="0"/>
              <a:t>Very Low</a:t>
            </a:r>
            <a:endParaRPr lang="en-US" dirty="0" smtClean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199707"/>
              </p:ext>
            </p:extLst>
          </p:nvPr>
        </p:nvGraphicFramePr>
        <p:xfrm>
          <a:off x="228600" y="19050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248400" y="3200400"/>
            <a:ext cx="191624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Production  </a:t>
            </a:r>
            <a:r>
              <a:rPr lang="en-US" b="1" dirty="0" smtClean="0">
                <a:latin typeface="Arial" charset="0"/>
              </a:rPr>
              <a:t>849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6400800" y="2362200"/>
            <a:ext cx="12509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Use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861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181600" y="3886200"/>
            <a:ext cx="2774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Stocks-to-Use Ratio (%)</a:t>
            </a:r>
          </a:p>
        </p:txBody>
      </p:sp>
    </p:spTree>
    <p:extLst>
      <p:ext uri="{BB962C8B-B14F-4D97-AF65-F5344CB8AC3E}">
        <p14:creationId xmlns:p14="http://schemas.microsoft.com/office/powerpoint/2010/main" val="772033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Demand Drop Very Large…</a:t>
            </a:r>
          </a:p>
          <a:p>
            <a:pPr lvl="1"/>
            <a:r>
              <a:rPr lang="en-US" dirty="0" smtClean="0"/>
              <a:t>Will this ever recover? </a:t>
            </a:r>
          </a:p>
          <a:p>
            <a:r>
              <a:rPr lang="en-US" dirty="0" smtClean="0"/>
              <a:t>Ethanol Demand Still Might be Able to Be Rationed Further, but price relative to RBOB will </a:t>
            </a:r>
            <a:r>
              <a:rPr lang="en-US" smtClean="0"/>
              <a:t>keep it </a:t>
            </a:r>
            <a:r>
              <a:rPr lang="en-US" dirty="0" smtClean="0"/>
              <a:t>blended, even </a:t>
            </a:r>
            <a:r>
              <a:rPr lang="en-US" smtClean="0"/>
              <a:t>with reduced RFS.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Situation Very Tight</a:t>
            </a:r>
          </a:p>
          <a:p>
            <a:pPr lvl="1"/>
            <a:r>
              <a:rPr lang="en-US" dirty="0" smtClean="0"/>
              <a:t>2012 Drought in US</a:t>
            </a:r>
          </a:p>
          <a:p>
            <a:pPr lvl="1"/>
            <a:r>
              <a:rPr lang="en-US" dirty="0" smtClean="0"/>
              <a:t>2012 Drought in S. Am</a:t>
            </a:r>
          </a:p>
          <a:p>
            <a:r>
              <a:rPr lang="en-US" dirty="0" smtClean="0"/>
              <a:t>How will August Treat Soybeans?</a:t>
            </a:r>
          </a:p>
          <a:p>
            <a:pPr lvl="1"/>
            <a:r>
              <a:rPr lang="en-US" dirty="0" smtClean="0"/>
              <a:t>Poor Growth Prospects, Even with Moisture</a:t>
            </a:r>
          </a:p>
          <a:p>
            <a:pPr lvl="1"/>
            <a:r>
              <a:rPr lang="en-US" dirty="0" smtClean="0"/>
              <a:t>What is the elasticity of Chinese Demand?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3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S.Am</a:t>
            </a:r>
            <a:r>
              <a:rPr lang="en-US" dirty="0" smtClean="0"/>
              <a:t> ‘13 forecast is 30mmt greater than ‘12 production…</a:t>
            </a:r>
            <a:endParaRPr lang="en-US" dirty="0" smtClean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899"/>
              </p:ext>
            </p:extLst>
          </p:nvPr>
        </p:nvGraphicFramePr>
        <p:xfrm>
          <a:off x="304800" y="1582738"/>
          <a:ext cx="8382000" cy="504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791200" y="2209800"/>
            <a:ext cx="18521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Production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260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553200" y="3352800"/>
            <a:ext cx="10573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Use </a:t>
            </a:r>
            <a:r>
              <a:rPr lang="en-US" b="1" dirty="0" smtClean="0">
                <a:latin typeface="Arial" pitchFamily="34" charset="0"/>
              </a:rPr>
              <a:t>257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67400" y="1600200"/>
            <a:ext cx="24828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Million Metric Tons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52600" y="3352800"/>
            <a:ext cx="2489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Stocks-to-Use Ratio (%)</a:t>
            </a:r>
            <a:endParaRPr lang="en-US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05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13445"/>
              </p:ext>
            </p:extLst>
          </p:nvPr>
        </p:nvGraphicFramePr>
        <p:xfrm>
          <a:off x="609601" y="457199"/>
          <a:ext cx="8077200" cy="5760951"/>
        </p:xfrm>
        <a:graphic>
          <a:graphicData uri="http://schemas.openxmlformats.org/drawingml/2006/table">
            <a:tbl>
              <a:tblPr/>
              <a:tblGrid>
                <a:gridCol w="3430044"/>
                <a:gridCol w="1549052"/>
                <a:gridCol w="1549052"/>
                <a:gridCol w="1549052"/>
              </a:tblGrid>
              <a:tr h="28059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2010/11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2011/12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2012/13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August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Planted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Harvested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Yield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Beginning stocks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Production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Imports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Supply, total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Crushings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Exports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Seed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Residual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Use, total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stocks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Stocks/Use Ratio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MYA Price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23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Soybean Exports Fall </a:t>
            </a:r>
            <a:r>
              <a:rPr lang="en-US" dirty="0" smtClean="0"/>
              <a:t>to </a:t>
            </a:r>
            <a:r>
              <a:rPr lang="fr-FR" dirty="0" smtClean="0"/>
              <a:t>’</a:t>
            </a:r>
            <a:r>
              <a:rPr lang="en-US" dirty="0" smtClean="0"/>
              <a:t>06/07 levels?</a:t>
            </a:r>
            <a:endParaRPr lang="en-US" dirty="0" smtClean="0"/>
          </a:p>
        </p:txBody>
      </p:sp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733357"/>
              </p:ext>
            </p:extLst>
          </p:nvPr>
        </p:nvGraphicFramePr>
        <p:xfrm>
          <a:off x="152400" y="1447800"/>
          <a:ext cx="8610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1143000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</a:rPr>
              <a:t>Million Bushels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200400" y="3581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929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114800" y="38100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804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934200" y="38862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885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5181600" y="46482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589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4191000" y="4876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527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6248400" y="30480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1063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8242336" y="3124200"/>
            <a:ext cx="67398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</a:rPr>
              <a:t>1110</a:t>
            </a:r>
            <a:endParaRPr lang="en-US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36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Optimism Over Recent Rain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8083027" cy="464423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181600" y="4191000"/>
            <a:ext cx="1447800" cy="1066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9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Markets Very Tight, Dependent on S. Am Crop.</a:t>
            </a:r>
          </a:p>
          <a:p>
            <a:r>
              <a:rPr lang="en-US" dirty="0" smtClean="0"/>
              <a:t>Weather related weakness overdone.</a:t>
            </a:r>
          </a:p>
          <a:p>
            <a:r>
              <a:rPr lang="en-US" dirty="0" smtClean="0"/>
              <a:t>Export Demand probably underestimated.</a:t>
            </a:r>
          </a:p>
          <a:p>
            <a:r>
              <a:rPr lang="en-US" dirty="0" smtClean="0"/>
              <a:t>Room for higher prices w/ Soy.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Like Old 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Grain markets are primarily being driven by fundamentals.</a:t>
            </a:r>
          </a:p>
          <a:p>
            <a:r>
              <a:rPr lang="en-US" dirty="0" smtClean="0"/>
              <a:t>Policy also very important, though.</a:t>
            </a:r>
            <a:endParaRPr lang="en-US" dirty="0" smtClean="0"/>
          </a:p>
          <a:p>
            <a:r>
              <a:rPr lang="en-US" dirty="0" smtClean="0"/>
              <a:t>Corn:</a:t>
            </a:r>
          </a:p>
          <a:p>
            <a:pPr lvl="1"/>
            <a:r>
              <a:rPr lang="en-US" dirty="0" smtClean="0"/>
              <a:t>Where does the rationing occur?</a:t>
            </a:r>
          </a:p>
          <a:p>
            <a:pPr lvl="1"/>
            <a:r>
              <a:rPr lang="en-US" dirty="0" smtClean="0"/>
              <a:t>What will become of VEETC?</a:t>
            </a:r>
          </a:p>
          <a:p>
            <a:r>
              <a:rPr lang="en-US" dirty="0" smtClean="0"/>
              <a:t>Soybeans:</a:t>
            </a:r>
          </a:p>
          <a:p>
            <a:pPr lvl="1"/>
            <a:r>
              <a:rPr lang="en-US" dirty="0" smtClean="0"/>
              <a:t>Final yield?</a:t>
            </a:r>
          </a:p>
          <a:p>
            <a:pPr lvl="1"/>
            <a:r>
              <a:rPr lang="en-US" dirty="0" smtClean="0"/>
              <a:t>Global inventories situation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4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6BA5F-42E1-42FD-8FFB-8BE3CD485E5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04800" y="3733800"/>
            <a:ext cx="8305800" cy="21605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2400" dirty="0">
                <a:latin typeface="Arial Black" pitchFamily="34" charset="0"/>
              </a:rPr>
              <a:t>Matt Roberts</a:t>
            </a:r>
          </a:p>
          <a:p>
            <a:pPr algn="ctr">
              <a:spcBef>
                <a:spcPct val="15000"/>
              </a:spcBef>
            </a:pPr>
            <a:r>
              <a:rPr lang="en-US" sz="2400" dirty="0">
                <a:latin typeface="Arial Black" pitchFamily="34" charset="0"/>
              </a:rPr>
              <a:t>(614) 688-8686</a:t>
            </a:r>
          </a:p>
          <a:p>
            <a:pPr algn="ctr">
              <a:spcBef>
                <a:spcPct val="15000"/>
              </a:spcBef>
            </a:pPr>
            <a:r>
              <a:rPr lang="en-US" sz="2400" dirty="0">
                <a:latin typeface="Arial Black" pitchFamily="34" charset="0"/>
                <a:hlinkClick r:id="rId3"/>
              </a:rPr>
              <a:t>roberts.628@osu.edu</a:t>
            </a:r>
            <a:endParaRPr lang="en-US" sz="2400" dirty="0">
              <a:latin typeface="Arial Black" pitchFamily="34" charset="0"/>
            </a:endParaRPr>
          </a:p>
          <a:p>
            <a:pPr algn="ctr">
              <a:spcBef>
                <a:spcPct val="15000"/>
              </a:spcBef>
            </a:pPr>
            <a:r>
              <a:rPr lang="en-US" sz="2400" dirty="0">
                <a:latin typeface="Arial Black" pitchFamily="34" charset="0"/>
                <a:hlinkClick r:id="rId4"/>
              </a:rPr>
              <a:t>http://aede.osu.edu/people/roberts.</a:t>
            </a:r>
            <a:r>
              <a:rPr lang="en-US" sz="2400" dirty="0" smtClean="0">
                <a:latin typeface="Arial Black" pitchFamily="34" charset="0"/>
                <a:hlinkClick r:id="rId4"/>
              </a:rPr>
              <a:t>628</a:t>
            </a:r>
            <a:endParaRPr lang="en-US" sz="2400" dirty="0" smtClean="0">
              <a:latin typeface="Arial Black" pitchFamily="34" charset="0"/>
            </a:endParaRPr>
          </a:p>
          <a:p>
            <a:pPr algn="ctr">
              <a:spcBef>
                <a:spcPct val="15000"/>
              </a:spcBef>
            </a:pPr>
            <a:r>
              <a:rPr lang="en-US" sz="2400" dirty="0" smtClean="0">
                <a:latin typeface="Arial Black" pitchFamily="34" charset="0"/>
              </a:rPr>
              <a:t>Twitter: @</a:t>
            </a:r>
            <a:r>
              <a:rPr lang="en-US" sz="2400" dirty="0" err="1" smtClean="0">
                <a:latin typeface="Arial Black" pitchFamily="34" charset="0"/>
              </a:rPr>
              <a:t>YourEconProf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WAOB Corn Demand Rationing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&amp; Residual:</a:t>
            </a:r>
          </a:p>
          <a:p>
            <a:r>
              <a:rPr lang="en-US" dirty="0" smtClean="0"/>
              <a:t>Ethanol:</a:t>
            </a:r>
          </a:p>
          <a:p>
            <a:r>
              <a:rPr lang="en-US" dirty="0" smtClean="0"/>
              <a:t>Exports: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05486"/>
              </p:ext>
            </p:extLst>
          </p:nvPr>
        </p:nvGraphicFramePr>
        <p:xfrm>
          <a:off x="533400" y="457200"/>
          <a:ext cx="7924801" cy="5900420"/>
        </p:xfrm>
        <a:graphic>
          <a:graphicData uri="http://schemas.openxmlformats.org/drawingml/2006/table">
            <a:tbl>
              <a:tblPr/>
              <a:tblGrid>
                <a:gridCol w="2924629"/>
                <a:gridCol w="1250043"/>
                <a:gridCol w="1250043"/>
                <a:gridCol w="1250043"/>
                <a:gridCol w="1250043"/>
              </a:tblGrid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2009/10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2010/11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2011/12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2012/13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Planted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Harvested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Yield per harvested acre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Beginning stocks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Production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Supply, total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 and residual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Food, seed &amp; industrial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Ethanol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Domestic, total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Use, total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stocks, total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farm price ($/bu) 2/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Stocks-to-Use Ratio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Days Ending Inventory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477000" y="3429000"/>
            <a:ext cx="2209800" cy="53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5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Even including DDGS, Feeding at 1996 Levels.</a:t>
            </a:r>
            <a:endParaRPr lang="en-US" dirty="0" smtClean="0"/>
          </a:p>
        </p:txBody>
      </p:sp>
      <p:graphicFrame>
        <p:nvGraphicFramePr>
          <p:cNvPr id="1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978678"/>
              </p:ext>
            </p:extLst>
          </p:nvPr>
        </p:nvGraphicFramePr>
        <p:xfrm>
          <a:off x="381000" y="1676400"/>
          <a:ext cx="8048625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95400" y="1600200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Million</a:t>
            </a:r>
            <a:r>
              <a:rPr lang="en-US" sz="2000" b="1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US" sz="2000" b="1">
                <a:latin typeface="Arial" pitchFamily="34" charset="0"/>
              </a:rPr>
              <a:t>Bushels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038600" y="6172200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Year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76800" y="2743200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5537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629400" y="28956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6150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124200" y="3733800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3876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62400" y="2895600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4798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267200" y="3657600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3941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715000" y="32766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5563</a:t>
            </a: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8153400" y="3429000"/>
            <a:ext cx="78105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</a:rPr>
              <a:t>4075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8153400" y="2971800"/>
            <a:ext cx="78105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</a:rPr>
              <a:t>5275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162800" y="2057400"/>
            <a:ext cx="78105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</a:rPr>
              <a:t>6726</a:t>
            </a:r>
            <a:endParaRPr lang="en-US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41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26221"/>
              </p:ext>
            </p:extLst>
          </p:nvPr>
        </p:nvGraphicFramePr>
        <p:xfrm>
          <a:off x="533400" y="457200"/>
          <a:ext cx="7924801" cy="5900420"/>
        </p:xfrm>
        <a:graphic>
          <a:graphicData uri="http://schemas.openxmlformats.org/drawingml/2006/table">
            <a:tbl>
              <a:tblPr/>
              <a:tblGrid>
                <a:gridCol w="2924629"/>
                <a:gridCol w="1250043"/>
                <a:gridCol w="1250043"/>
                <a:gridCol w="1250043"/>
                <a:gridCol w="1250043"/>
              </a:tblGrid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2009/10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2010/11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2011/12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2012/13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Planted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Harvested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Yield per harvested acre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Beginning stocks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Production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Supply, total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 and residual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Food, seed &amp; industrial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Ethanol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Domestic, total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Exports     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Use, total        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stocks, total  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farm price ($/bu) 2/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Stocks-to-Use Ratio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Days Ending Inventory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6400800" y="3886200"/>
            <a:ext cx="2209800" cy="53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irrelevance of an RFS waiver has been greatly exaggerated.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Gasoline can be refined to very high octane levels—catalytic cracked gas is 95 octane.</a:t>
            </a:r>
          </a:p>
          <a:p>
            <a:pPr lvl="1"/>
            <a:r>
              <a:rPr lang="en-US" dirty="0" smtClean="0"/>
              <a:t>But is costlier</a:t>
            </a:r>
          </a:p>
          <a:p>
            <a:r>
              <a:rPr lang="en-US" dirty="0" smtClean="0"/>
              <a:t>MTBE was added to gasoline as an oxygenate, not for octane.</a:t>
            </a:r>
          </a:p>
          <a:p>
            <a:pPr lvl="1"/>
            <a:r>
              <a:rPr lang="en-US" dirty="0" smtClean="0"/>
              <a:t>But in 2007 EISA, explicit oxygenation requirements abolished. </a:t>
            </a:r>
          </a:p>
          <a:p>
            <a:pPr lvl="1"/>
            <a:r>
              <a:rPr lang="en-US" dirty="0" smtClean="0"/>
              <a:t>Because of increased availability/RFS, blenders utilized </a:t>
            </a:r>
            <a:r>
              <a:rPr lang="en-US" dirty="0" err="1" smtClean="0"/>
              <a:t>EtOH</a:t>
            </a:r>
            <a:r>
              <a:rPr lang="en-US" dirty="0" smtClean="0"/>
              <a:t> for octane as well as O2.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5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irrelevance of an RFS waiver has been greatly exaggerated.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many other additives can supply octane.</a:t>
            </a:r>
          </a:p>
          <a:p>
            <a:pPr lvl="1"/>
            <a:r>
              <a:rPr lang="en-US" dirty="0" smtClean="0"/>
              <a:t>The question is at what price.</a:t>
            </a:r>
          </a:p>
          <a:p>
            <a:pPr lvl="1"/>
            <a:r>
              <a:rPr lang="en-US" dirty="0" smtClean="0"/>
              <a:t>Historical rule of thumb was 1-2c/g/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2012: 13.2bn gallon RFS, 2013: 13.8bn gallons</a:t>
            </a:r>
          </a:p>
          <a:p>
            <a:r>
              <a:rPr lang="en-US" dirty="0" smtClean="0"/>
              <a:t>Current Prices: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74225"/>
              </p:ext>
            </p:extLst>
          </p:nvPr>
        </p:nvGraphicFramePr>
        <p:xfrm>
          <a:off x="16002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RBOB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64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Ethanol Production Volumes Down in Last Three Months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www.matthewcroberts.com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52D0-95DD-48F3-B328-2B7DEB3411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554724"/>
              </p:ext>
            </p:extLst>
          </p:nvPr>
        </p:nvGraphicFramePr>
        <p:xfrm>
          <a:off x="457199" y="1523999"/>
          <a:ext cx="7848601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981396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Britannic Bold"/>
        <a:ea typeface=""/>
        <a:cs typeface=""/>
      </a:majorFont>
      <a:minorFont>
        <a:latin typeface="Britannic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Britannic Bold"/>
        <a:ea typeface=""/>
        <a:cs typeface=""/>
      </a:majorFont>
      <a:minorFont>
        <a:latin typeface="Britannic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ersifiedSer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2009vpOutlookTemplate</Template>
  <TotalTime>54531</TotalTime>
  <Words>1126</Words>
  <Application>Microsoft Macintosh PowerPoint</Application>
  <PresentationFormat>On-screen Show (4:3)</PresentationFormat>
  <Paragraphs>526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Level</vt:lpstr>
      <vt:lpstr>1_Level</vt:lpstr>
      <vt:lpstr>DiversifiedServices</vt:lpstr>
      <vt:lpstr>Corn &amp; Soybean Outlook</vt:lpstr>
      <vt:lpstr>Just Like Old Times…</vt:lpstr>
      <vt:lpstr>WAOB Corn Demand Rationing</vt:lpstr>
      <vt:lpstr>PowerPoint Presentation</vt:lpstr>
      <vt:lpstr>Even including DDGS, Feeding at 1996 Levels.</vt:lpstr>
      <vt:lpstr>PowerPoint Presentation</vt:lpstr>
      <vt:lpstr>The irrelevance of an RFS waiver has been greatly exaggerated.</vt:lpstr>
      <vt:lpstr>The irrelevance of an RFS waiver has been greatly exaggerated. (2)</vt:lpstr>
      <vt:lpstr>Ethanol Production Volumes Down in Last Three Months</vt:lpstr>
      <vt:lpstr>PowerPoint Presentation</vt:lpstr>
      <vt:lpstr>World Wheat Supplies Far Better Situation than ’07/08</vt:lpstr>
      <vt:lpstr>Global Corn Inventories Very Low</vt:lpstr>
      <vt:lpstr>Corn Summary</vt:lpstr>
      <vt:lpstr>Soybeans:</vt:lpstr>
      <vt:lpstr>S.Am ‘13 forecast is 30mmt greater than ‘12 production…</vt:lpstr>
      <vt:lpstr>PowerPoint Presentation</vt:lpstr>
      <vt:lpstr>Soybean Exports Fall to ’06/07 levels?</vt:lpstr>
      <vt:lpstr>Some Optimism Over Recent Rain</vt:lpstr>
      <vt:lpstr>Soybean Summary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C Roberts</dc:creator>
  <cp:lastModifiedBy>Matthew Roberts</cp:lastModifiedBy>
  <cp:revision>1139</cp:revision>
  <dcterms:created xsi:type="dcterms:W3CDTF">2004-10-20T22:07:36Z</dcterms:created>
  <dcterms:modified xsi:type="dcterms:W3CDTF">2012-08-13T20:14:45Z</dcterms:modified>
</cp:coreProperties>
</file>