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73" r:id="rId2"/>
    <p:sldId id="256" r:id="rId3"/>
    <p:sldId id="276" r:id="rId4"/>
    <p:sldId id="284" r:id="rId5"/>
    <p:sldId id="257" r:id="rId6"/>
    <p:sldId id="258" r:id="rId7"/>
    <p:sldId id="291" r:id="rId8"/>
    <p:sldId id="267" r:id="rId9"/>
    <p:sldId id="292" r:id="rId10"/>
    <p:sldId id="277" r:id="rId11"/>
    <p:sldId id="288" r:id="rId12"/>
    <p:sldId id="278" r:id="rId13"/>
    <p:sldId id="286" r:id="rId14"/>
    <p:sldId id="268" r:id="rId15"/>
    <p:sldId id="290" r:id="rId16"/>
    <p:sldId id="285" r:id="rId17"/>
    <p:sldId id="280" r:id="rId18"/>
    <p:sldId id="281" r:id="rId19"/>
    <p:sldId id="282" r:id="rId20"/>
    <p:sldId id="287" r:id="rId21"/>
    <p:sldId id="274" r:id="rId22"/>
    <p:sldId id="269" r:id="rId23"/>
    <p:sldId id="279" r:id="rId24"/>
    <p:sldId id="261" r:id="rId25"/>
    <p:sldId id="262" r:id="rId26"/>
    <p:sldId id="263" r:id="rId27"/>
    <p:sldId id="289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CC9900"/>
    <a:srgbClr val="DDDDDD"/>
    <a:srgbClr val="FFFF00"/>
    <a:srgbClr val="0000FF"/>
    <a:srgbClr val="0066CC"/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100" d="100"/>
          <a:sy n="100" d="100"/>
        </p:scale>
        <p:origin x="-14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148CCAE3-2198-4C19-A1EA-6434CEED7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06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DA55D-B043-4521-9C60-193818B74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63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EE669-9447-4E52-ABED-D5ED1984A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55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AA2C3-3AB8-4E93-AA22-DB7687999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97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97DE5-5135-4729-8FFF-FCE93AB67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6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646F4-E4FA-481E-BE92-28B384DCD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80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D7133-F42E-4F27-9161-6CDBEF657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8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437ED-1EF8-4A8E-A4F2-89C58CE51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36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CE34F-689D-49B5-8D78-66E0A842C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20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3E7D1-E563-44DF-B56C-17D511B62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0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54BDC-290F-4F33-B4A0-B80AE6DF0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83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48F51-4BCB-4A58-AD77-F334223ED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70546-72D1-489D-AA77-20F362120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69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66"/>
            </a:gs>
            <a:gs pos="100000">
              <a:srgbClr val="DD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FE257B94-239E-4BF3-91B5-D45DE83DC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wisner@iastate.ed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00000">
              <a:srgbClr val="5E5E7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1692716-2AAD-4A3C-A410-3DF972DC1F93}" type="slidenum">
              <a:rPr lang="en-US" b="0"/>
              <a:pPr eaLnBrk="1" hangingPunct="1"/>
              <a:t>1</a:t>
            </a:fld>
            <a:endParaRPr lang="en-US" b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66800"/>
            <a:ext cx="91440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33CC"/>
                </a:solidFill>
              </a:rPr>
              <a:t>Key Ethanol &amp; DGS Issues, Short-term and longer-term</a:t>
            </a:r>
            <a:br>
              <a:rPr lang="en-US" sz="3600" b="1" dirty="0" smtClean="0">
                <a:solidFill>
                  <a:srgbClr val="0033CC"/>
                </a:solidFill>
              </a:rPr>
            </a:br>
            <a:r>
              <a:rPr lang="en-US" sz="3600" b="1" dirty="0" smtClean="0">
                <a:solidFill>
                  <a:srgbClr val="0033CC"/>
                </a:solidFill>
              </a:rPr>
              <a:t>AAEA Extension Crops </a:t>
            </a:r>
            <a:br>
              <a:rPr lang="en-US" sz="3600" b="1" dirty="0" smtClean="0">
                <a:solidFill>
                  <a:srgbClr val="0033CC"/>
                </a:solidFill>
              </a:rPr>
            </a:br>
            <a:r>
              <a:rPr lang="en-US" sz="3600" b="1" dirty="0" smtClean="0">
                <a:solidFill>
                  <a:srgbClr val="0033CC"/>
                </a:solidFill>
              </a:rPr>
              <a:t>Outlook Session</a:t>
            </a:r>
            <a:br>
              <a:rPr lang="en-US" sz="3600" b="1" dirty="0" smtClean="0">
                <a:solidFill>
                  <a:srgbClr val="0033CC"/>
                </a:solidFill>
              </a:rPr>
            </a:br>
            <a:r>
              <a:rPr lang="en-US" sz="3600" b="1" smtClean="0">
                <a:solidFill>
                  <a:srgbClr val="0033CC"/>
                </a:solidFill>
              </a:rPr>
              <a:t>July 25, </a:t>
            </a:r>
            <a:r>
              <a:rPr lang="en-US" sz="3600" b="1" dirty="0" smtClean="0">
                <a:solidFill>
                  <a:srgbClr val="0033CC"/>
                </a:solidFill>
              </a:rPr>
              <a:t>2011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810000"/>
            <a:ext cx="8229600" cy="1858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Dr. Robert Wisner, University Professor Emeritus,  Iowa </a:t>
            </a:r>
            <a:r>
              <a:rPr lang="en-US" sz="2400" b="1" dirty="0">
                <a:solidFill>
                  <a:srgbClr val="FFFF00"/>
                </a:solidFill>
              </a:rPr>
              <a:t>S</a:t>
            </a:r>
            <a:r>
              <a:rPr lang="en-US" sz="2400" b="1" dirty="0" smtClean="0">
                <a:solidFill>
                  <a:srgbClr val="FFFF00"/>
                </a:solidFill>
              </a:rPr>
              <a:t>tate University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Dr. Daniel O’Brien, Extension Agricultural Economist, Kansas State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60E05C3-F619-462E-83B4-D80A45F5510A}" type="slidenum">
              <a:rPr lang="en-US" b="0"/>
              <a:pPr eaLnBrk="1" hangingPunct="1"/>
              <a:t>10</a:t>
            </a:fld>
            <a:endParaRPr lang="en-US" b="0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228600" y="228600"/>
            <a:ext cx="86868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b="0">
                <a:solidFill>
                  <a:srgbClr val="FFFF00"/>
                </a:solidFill>
              </a:rPr>
              <a:t>Emerging Biofuels Policy Issues, Cont. </a:t>
            </a:r>
            <a:r>
              <a:rPr lang="en-US" sz="4000" b="0">
                <a:solidFill>
                  <a:schemeClr val="tx2"/>
                </a:solidFill>
              </a:rPr>
              <a:t/>
            </a:r>
            <a:br>
              <a:rPr lang="en-US" sz="4000" b="0">
                <a:solidFill>
                  <a:schemeClr val="tx2"/>
                </a:solidFill>
              </a:rPr>
            </a:br>
            <a:endParaRPr lang="en-US" sz="2000" b="0">
              <a:solidFill>
                <a:schemeClr val="tx2"/>
              </a:solidFill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0" y="2362200"/>
            <a:ext cx="8915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0000FF"/>
                </a:solidFill>
              </a:rPr>
              <a:t>Concerns of industries relying on ag-based biofuels feedstocks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0000FF"/>
                </a:solidFill>
              </a:rPr>
              <a:t>Food manufacturers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0000FF"/>
                </a:solidFill>
              </a:rPr>
              <a:t>Livestock &amp; poultry industries: what happens    in a short-crop year, with mandates?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0000FF"/>
                </a:solidFill>
              </a:rPr>
              <a:t>Foreign buyers, with advantage of weak $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FE03F90-E725-4B4A-B6A8-64A63F23BDD1}" type="slidenum">
              <a:rPr lang="en-US" b="0"/>
              <a:pPr eaLnBrk="1" hangingPunct="1"/>
              <a:t>11</a:t>
            </a:fld>
            <a:endParaRPr lang="en-US" b="0"/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381000" y="0"/>
            <a:ext cx="84788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600" b="0">
                <a:solidFill>
                  <a:srgbClr val="FFFF00"/>
                </a:solidFill>
              </a:rPr>
              <a:t>Another reason grain users are concerned about ethanol</a:t>
            </a: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461963"/>
            <a:ext cx="8677275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3" name="Line 4"/>
          <p:cNvSpPr>
            <a:spLocks noChangeShapeType="1"/>
          </p:cNvSpPr>
          <p:nvPr/>
        </p:nvSpPr>
        <p:spPr bwMode="auto">
          <a:xfrm>
            <a:off x="7467600" y="1981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CEE5F88-961D-4696-BEB4-2990ED171D70}" type="slidenum">
              <a:rPr lang="en-US" b="0"/>
              <a:pPr eaLnBrk="1" hangingPunct="1"/>
              <a:t>12</a:t>
            </a:fld>
            <a:endParaRPr lang="en-US" b="0"/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5600"/>
            <a:ext cx="7620000" cy="650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C6C6C"/>
            </a:gs>
            <a:gs pos="100000">
              <a:srgbClr val="EAEAE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B077A6F-F3A8-4738-B5BF-069310FA1A68}" type="slidenum">
              <a:rPr lang="en-US" b="0"/>
              <a:pPr eaLnBrk="1" hangingPunct="1"/>
              <a:t>13</a:t>
            </a:fld>
            <a:endParaRPr lang="en-US" b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Short Crops &amp; Ethanol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</a:rPr>
              <a:t>Need for pre-determined rules on how to adjust &amp; how ethanol &amp; livestock might share the adjustment</a:t>
            </a:r>
          </a:p>
          <a:p>
            <a:pPr eaLnBrk="1" hangingPunct="1"/>
            <a:r>
              <a:rPr lang="en-US" b="1" smtClean="0">
                <a:solidFill>
                  <a:srgbClr val="0033CC"/>
                </a:solidFill>
              </a:rPr>
              <a:t>Potential economic impacts: large</a:t>
            </a:r>
          </a:p>
          <a:p>
            <a:pPr eaLnBrk="1" hangingPunct="1"/>
            <a:r>
              <a:rPr lang="en-US" b="1" smtClean="0"/>
              <a:t>Current system: decisions by Energy &amp; Ag Secretaries – probably as or after crisis has emerged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F9C4798-9432-4B0D-8C48-E6835E12AFFA}" type="slidenum">
              <a:rPr lang="en-US" b="0"/>
              <a:pPr eaLnBrk="1" hangingPunct="1"/>
              <a:t>14</a:t>
            </a:fld>
            <a:endParaRPr lang="en-US" b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715962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CC0000"/>
                </a:solidFill>
              </a:rPr>
              <a:t>Wisner 2011-12 Corn for Ethanol projections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4958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0033CC"/>
                </a:solidFill>
              </a:rPr>
              <a:t> </a:t>
            </a:r>
            <a:r>
              <a:rPr lang="en-US" sz="2400" b="1" u="sng" smtClean="0">
                <a:solidFill>
                  <a:srgbClr val="0033CC"/>
                </a:solidFill>
              </a:rPr>
              <a:t>Corn Yield, Bu./A.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b="1" smtClean="0">
                <a:solidFill>
                  <a:srgbClr val="0033CC"/>
                </a:solidFill>
              </a:rPr>
              <a:t>148.8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b="1" smtClean="0">
                <a:solidFill>
                  <a:srgbClr val="0033CC"/>
                </a:solidFill>
              </a:rPr>
              <a:t>153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b="1" smtClean="0">
                <a:solidFill>
                  <a:srgbClr val="0033CC"/>
                </a:solidFill>
              </a:rPr>
              <a:t>159</a:t>
            </a:r>
          </a:p>
          <a:p>
            <a:pPr eaLnBrk="1" hangingPunct="1">
              <a:lnSpc>
                <a:spcPct val="80000"/>
              </a:lnSpc>
            </a:pPr>
            <a:endParaRPr lang="en-US" sz="2600" b="1" smtClean="0">
              <a:solidFill>
                <a:srgbClr val="0033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033CC"/>
                </a:solidFill>
              </a:rPr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u="sng" smtClean="0">
                <a:solidFill>
                  <a:srgbClr val="CC0000"/>
                </a:solidFill>
              </a:rPr>
              <a:t>Comparisons: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u="sng" smtClean="0">
                <a:solidFill>
                  <a:srgbClr val="CC0000"/>
                </a:solidFill>
              </a:rPr>
              <a:t>2010-11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b="1" smtClean="0">
                <a:solidFill>
                  <a:srgbClr val="0033CC"/>
                </a:solidFill>
              </a:rPr>
              <a:t>152.8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033CC"/>
                </a:solidFill>
              </a:rPr>
              <a:t> </a:t>
            </a:r>
            <a:r>
              <a:rPr lang="en-US" sz="2400" b="1" smtClean="0">
                <a:solidFill>
                  <a:srgbClr val="CC0000"/>
                </a:solidFill>
              </a:rPr>
              <a:t>2009-10</a:t>
            </a:r>
          </a:p>
          <a:p>
            <a:pPr eaLnBrk="1" hangingPunct="1">
              <a:lnSpc>
                <a:spcPct val="80000"/>
              </a:lnSpc>
              <a:buClr>
                <a:srgbClr val="0033CC"/>
              </a:buClr>
            </a:pPr>
            <a:r>
              <a:rPr lang="en-US" sz="2600" b="1" smtClean="0">
                <a:solidFill>
                  <a:srgbClr val="0033CC"/>
                </a:solidFill>
              </a:rPr>
              <a:t>164.7</a:t>
            </a:r>
          </a:p>
          <a:p>
            <a:pPr eaLnBrk="1" hangingPunct="1">
              <a:lnSpc>
                <a:spcPct val="80000"/>
              </a:lnSpc>
            </a:pPr>
            <a:endParaRPr lang="en-US" sz="2600" b="1" smtClean="0">
              <a:solidFill>
                <a:srgbClr val="0033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smtClean="0">
              <a:solidFill>
                <a:srgbClr val="0033CC"/>
              </a:solidFill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1295400"/>
            <a:ext cx="53340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u="sng" smtClean="0">
                <a:solidFill>
                  <a:srgbClr val="0033CC"/>
                </a:solidFill>
              </a:rPr>
              <a:t>Corn for Ethanol</a:t>
            </a:r>
            <a:r>
              <a:rPr lang="en-US" sz="2400" b="1" smtClean="0">
                <a:solidFill>
                  <a:srgbClr val="0033CC"/>
                </a:solidFill>
              </a:rPr>
              <a:t>               DGS                         m. bu.</a:t>
            </a:r>
            <a:r>
              <a:rPr lang="en-US" sz="2000" b="1" smtClean="0">
                <a:solidFill>
                  <a:srgbClr val="0033CC"/>
                </a:solidFill>
              </a:rPr>
              <a:t>	           </a:t>
            </a:r>
            <a:r>
              <a:rPr lang="en-US" sz="2400" b="1" u="sng" smtClean="0">
                <a:solidFill>
                  <a:srgbClr val="0033CC"/>
                </a:solidFill>
              </a:rPr>
              <a:t>m. bu. crn. equiv.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>
                <a:solidFill>
                  <a:srgbClr val="0033CC"/>
                </a:solidFill>
              </a:rPr>
              <a:t>  </a:t>
            </a:r>
            <a:r>
              <a:rPr lang="en-US" sz="2600" b="1" smtClean="0">
                <a:solidFill>
                  <a:srgbClr val="0033CC"/>
                </a:solidFill>
              </a:rPr>
              <a:t>4,825                              1,100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b="1" smtClean="0">
                <a:solidFill>
                  <a:srgbClr val="0033CC"/>
                </a:solidFill>
              </a:rPr>
              <a:t>  4,950                              1,115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b="1" smtClean="0">
                <a:solidFill>
                  <a:srgbClr val="0033CC"/>
                </a:solidFill>
              </a:rPr>
              <a:t>  5,050                              1,150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600" b="1" smtClean="0">
              <a:solidFill>
                <a:srgbClr val="0033C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b="1" smtClean="0">
              <a:solidFill>
                <a:srgbClr val="0033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0033CC"/>
                </a:solidFill>
              </a:rPr>
              <a:t>   </a:t>
            </a:r>
            <a:r>
              <a:rPr lang="en-US" sz="2400" smtClean="0">
                <a:solidFill>
                  <a:srgbClr val="CC00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solidFill>
                  <a:srgbClr val="CC0000"/>
                </a:solidFill>
              </a:rPr>
              <a:t>    </a:t>
            </a:r>
            <a:r>
              <a:rPr lang="en-US" sz="2400" b="1" u="sng" smtClean="0">
                <a:solidFill>
                  <a:srgbClr val="CC0000"/>
                </a:solidFill>
              </a:rPr>
              <a:t>2010-11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0033CC"/>
                </a:solidFill>
              </a:rPr>
              <a:t>  </a:t>
            </a:r>
            <a:r>
              <a:rPr lang="en-US" sz="2600" b="1" smtClean="0">
                <a:solidFill>
                  <a:srgbClr val="0033CC"/>
                </a:solidFill>
              </a:rPr>
              <a:t>5,000</a:t>
            </a:r>
            <a:r>
              <a:rPr lang="en-US" sz="2400" b="1" smtClean="0">
                <a:solidFill>
                  <a:srgbClr val="0033CC"/>
                </a:solidFill>
              </a:rPr>
              <a:t>                               </a:t>
            </a:r>
            <a:r>
              <a:rPr lang="en-US" sz="2600" b="1" smtClean="0">
                <a:solidFill>
                  <a:srgbClr val="0033CC"/>
                </a:solidFill>
              </a:rPr>
              <a:t>1,145</a:t>
            </a:r>
            <a:r>
              <a:rPr lang="en-US" sz="2400" b="1" smtClean="0">
                <a:solidFill>
                  <a:srgbClr val="0033CC"/>
                </a:solidFill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033CC"/>
                </a:solidFill>
              </a:rPr>
              <a:t>    </a:t>
            </a:r>
            <a:r>
              <a:rPr lang="en-US" sz="2400" b="1" smtClean="0">
                <a:solidFill>
                  <a:srgbClr val="CC0000"/>
                </a:solidFill>
              </a:rPr>
              <a:t> 2009-10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>
                <a:solidFill>
                  <a:srgbClr val="0033CC"/>
                </a:solidFill>
              </a:rPr>
              <a:t>  </a:t>
            </a:r>
            <a:r>
              <a:rPr lang="en-US" sz="2600" b="1" smtClean="0">
                <a:solidFill>
                  <a:srgbClr val="0033CC"/>
                </a:solidFill>
              </a:rPr>
              <a:t>4,568</a:t>
            </a:r>
            <a:r>
              <a:rPr lang="en-US" sz="2400" b="1" smtClean="0">
                <a:solidFill>
                  <a:srgbClr val="0033CC"/>
                </a:solidFill>
              </a:rPr>
              <a:t>                               </a:t>
            </a:r>
            <a:r>
              <a:rPr lang="en-US" sz="2600" b="1" smtClean="0">
                <a:solidFill>
                  <a:srgbClr val="0033CC"/>
                </a:solidFill>
              </a:rPr>
              <a:t>1,045</a:t>
            </a:r>
            <a:r>
              <a:rPr lang="en-US" sz="2400" b="1" smtClean="0">
                <a:solidFill>
                  <a:srgbClr val="0033CC"/>
                </a:solidFill>
              </a:rPr>
              <a:t> </a:t>
            </a:r>
            <a:r>
              <a:rPr lang="en-US" sz="2000" b="1" smtClean="0">
                <a:solidFill>
                  <a:srgbClr val="0033CC"/>
                </a:solidFill>
              </a:rPr>
              <a:t>      </a:t>
            </a:r>
          </a:p>
        </p:txBody>
      </p:sp>
      <p:sp>
        <p:nvSpPr>
          <p:cNvPr id="15366" name="Text Box 21"/>
          <p:cNvSpPr txBox="1">
            <a:spLocks noChangeArrowheads="1"/>
          </p:cNvSpPr>
          <p:nvPr/>
        </p:nvSpPr>
        <p:spPr bwMode="auto">
          <a:xfrm>
            <a:off x="881063" y="3021013"/>
            <a:ext cx="68897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600"/>
              <a:t>Assumes blenders’ tax credit &amp; import tax </a:t>
            </a:r>
          </a:p>
          <a:p>
            <a:pPr algn="ctr" eaLnBrk="1" hangingPunct="1"/>
            <a:r>
              <a:rPr lang="en-US" sz="2600"/>
              <a:t>will not be renewed</a:t>
            </a:r>
          </a:p>
        </p:txBody>
      </p:sp>
      <p:sp>
        <p:nvSpPr>
          <p:cNvPr id="15367" name="Text Box 22"/>
          <p:cNvSpPr txBox="1">
            <a:spLocks noChangeArrowheads="1"/>
          </p:cNvSpPr>
          <p:nvPr/>
        </p:nvSpPr>
        <p:spPr bwMode="auto">
          <a:xfrm>
            <a:off x="3810000" y="6096000"/>
            <a:ext cx="4127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/>
              <a:t>DGS has rounded numbers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6DB676B-CB8A-44DF-B3CA-886CCA8E7A6B}" type="slidenum">
              <a:rPr lang="en-US" b="0"/>
              <a:pPr eaLnBrk="1" hangingPunct="1"/>
              <a:t>15</a:t>
            </a:fld>
            <a:endParaRPr lang="en-US" b="0"/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CC0000"/>
                </a:solidFill>
              </a:rPr>
              <a:t>Corn Acres Needed for Ethanol</a:t>
            </a:r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495800" cy="4525963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sz="3600" b="1" smtClean="0"/>
              <a:t>    </a:t>
            </a:r>
            <a:r>
              <a:rPr lang="en-US" sz="3600" b="1" smtClean="0">
                <a:solidFill>
                  <a:srgbClr val="0033CC"/>
                </a:solidFill>
              </a:rPr>
              <a:t>       </a:t>
            </a:r>
            <a:r>
              <a:rPr lang="en-US" sz="3600" b="1" u="sng" smtClean="0">
                <a:solidFill>
                  <a:srgbClr val="0033CC"/>
                </a:solidFill>
              </a:rPr>
              <a:t>Gross Mil. A.</a:t>
            </a:r>
          </a:p>
          <a:p>
            <a:pPr marL="533400" indent="-533400" eaLnBrk="1" hangingPunct="1">
              <a:buFontTx/>
              <a:buNone/>
            </a:pPr>
            <a:r>
              <a:rPr lang="en-US" sz="3600" b="1" smtClean="0">
                <a:solidFill>
                  <a:srgbClr val="0033CC"/>
                </a:solidFill>
              </a:rPr>
              <a:t>2009          27.7</a:t>
            </a:r>
          </a:p>
          <a:p>
            <a:pPr marL="533400" indent="-533400" eaLnBrk="1" hangingPunct="1">
              <a:buFontTx/>
              <a:buAutoNum type="arabicPlain" startAt="2010"/>
            </a:pPr>
            <a:r>
              <a:rPr lang="en-US" sz="3600" b="1" smtClean="0">
                <a:solidFill>
                  <a:srgbClr val="0033CC"/>
                </a:solidFill>
              </a:rPr>
              <a:t>          32.7</a:t>
            </a:r>
          </a:p>
          <a:p>
            <a:pPr marL="533400" indent="-533400" eaLnBrk="1" hangingPunct="1">
              <a:buFontTx/>
              <a:buNone/>
            </a:pPr>
            <a:r>
              <a:rPr lang="en-US" sz="3600" b="1" smtClean="0">
                <a:solidFill>
                  <a:srgbClr val="0033CC"/>
                </a:solidFill>
              </a:rPr>
              <a:t>2011          31.3</a:t>
            </a:r>
          </a:p>
          <a:p>
            <a:pPr marL="533400" indent="-533400" eaLnBrk="1" hangingPunct="1">
              <a:buFontTx/>
              <a:buNone/>
            </a:pPr>
            <a:r>
              <a:rPr lang="en-US" sz="3600" b="1" smtClean="0">
                <a:solidFill>
                  <a:srgbClr val="0033CC"/>
                </a:solidFill>
              </a:rPr>
              <a:t>2012          31.7</a:t>
            </a:r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3600" b="1" smtClean="0">
                <a:solidFill>
                  <a:srgbClr val="CC0000"/>
                </a:solidFill>
              </a:rPr>
              <a:t>    </a:t>
            </a:r>
            <a:r>
              <a:rPr lang="en-US" sz="3600" b="1" u="sng" smtClean="0">
                <a:solidFill>
                  <a:srgbClr val="CC0000"/>
                </a:solidFill>
              </a:rPr>
              <a:t>Net Mil. A.</a:t>
            </a:r>
            <a:endParaRPr lang="en-US" sz="3600" b="1" u="sng" smtClean="0">
              <a:solidFill>
                <a:srgbClr val="0033CC"/>
              </a:solidFill>
            </a:endParaRPr>
          </a:p>
          <a:p>
            <a:pPr eaLnBrk="1" hangingPunct="1">
              <a:buFontTx/>
              <a:buNone/>
            </a:pPr>
            <a:r>
              <a:rPr lang="en-US" sz="3600" b="1" smtClean="0">
                <a:solidFill>
                  <a:srgbClr val="0033CC"/>
                </a:solidFill>
              </a:rPr>
              <a:t>2009      17.0</a:t>
            </a:r>
          </a:p>
          <a:p>
            <a:pPr eaLnBrk="1" hangingPunct="1">
              <a:buFontTx/>
              <a:buNone/>
            </a:pPr>
            <a:r>
              <a:rPr lang="en-US" sz="3600" b="1" smtClean="0">
                <a:solidFill>
                  <a:srgbClr val="0033CC"/>
                </a:solidFill>
              </a:rPr>
              <a:t>2010      21.8</a:t>
            </a:r>
          </a:p>
          <a:p>
            <a:pPr eaLnBrk="1" hangingPunct="1">
              <a:buFontTx/>
              <a:buNone/>
            </a:pPr>
            <a:r>
              <a:rPr lang="en-US" sz="3600" b="1" smtClean="0">
                <a:solidFill>
                  <a:srgbClr val="0033CC"/>
                </a:solidFill>
              </a:rPr>
              <a:t>2011      22.7**</a:t>
            </a:r>
          </a:p>
          <a:p>
            <a:pPr eaLnBrk="1" hangingPunct="1">
              <a:buFontTx/>
              <a:buNone/>
            </a:pPr>
            <a:r>
              <a:rPr lang="en-US" sz="3600" b="1" smtClean="0">
                <a:solidFill>
                  <a:srgbClr val="0033CC"/>
                </a:solidFill>
              </a:rPr>
              <a:t>2012      23.4**</a:t>
            </a:r>
          </a:p>
          <a:p>
            <a:pPr eaLnBrk="1" hangingPunct="1"/>
            <a:endParaRPr lang="en-US" sz="3600" b="1" smtClean="0">
              <a:solidFill>
                <a:srgbClr val="0033CC"/>
              </a:solidFill>
            </a:endParaRP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304800" y="5257800"/>
            <a:ext cx="81835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/>
              <a:t>* After DGS corn &amp; SBM + corn oil credits</a:t>
            </a:r>
          </a:p>
          <a:p>
            <a:pPr eaLnBrk="1" hangingPunct="1"/>
            <a:r>
              <a:rPr lang="en-US" sz="3200"/>
              <a:t>** With trend yields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832E1C6-0473-4EEF-8EAC-AB0CF1179445}" type="slidenum">
              <a:rPr lang="en-US" b="0"/>
              <a:pPr eaLnBrk="1" hangingPunct="1"/>
              <a:t>16</a:t>
            </a:fld>
            <a:endParaRPr lang="en-US" b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463550"/>
            <a:ext cx="8674100" cy="593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8999241-A5F0-4D59-9892-96F7E72FCA68}" type="slidenum">
              <a:rPr lang="en-US" b="0"/>
              <a:pPr eaLnBrk="1" hangingPunct="1"/>
              <a:t>17</a:t>
            </a:fld>
            <a:endParaRPr lang="en-US" b="0"/>
          </a:p>
        </p:txBody>
      </p:sp>
      <p:sp>
        <p:nvSpPr>
          <p:cNvPr id="18435" name="Rectangle 7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DGS/Corn Replacement Ratios</a:t>
            </a:r>
          </a:p>
        </p:txBody>
      </p:sp>
      <p:graphicFrame>
        <p:nvGraphicFramePr>
          <p:cNvPr id="39109" name="Group 197"/>
          <p:cNvGraphicFramePr>
            <a:graphicFrameLocks noGrp="1"/>
          </p:cNvGraphicFramePr>
          <p:nvPr>
            <p:ph idx="1"/>
          </p:nvPr>
        </p:nvGraphicFramePr>
        <p:xfrm>
          <a:off x="533400" y="1905000"/>
          <a:ext cx="8334376" cy="3505200"/>
        </p:xfrm>
        <a:graphic>
          <a:graphicData uri="http://schemas.openxmlformats.org/drawingml/2006/table">
            <a:tbl>
              <a:tblPr/>
              <a:tblGrid>
                <a:gridCol w="1524058"/>
                <a:gridCol w="1358952"/>
                <a:gridCol w="208288"/>
                <a:gridCol w="1517708"/>
                <a:gridCol w="208288"/>
                <a:gridCol w="1471669"/>
                <a:gridCol w="208288"/>
                <a:gridCol w="1628837"/>
                <a:gridCol w="208288"/>
              </a:tblGrid>
              <a:tr h="9461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MT" charset="0"/>
                          <a:cs typeface="Arial" pitchFamily="34" charset="0"/>
                        </a:rPr>
                        <a:t>    Avg.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3" marR="91443"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MT" charset="0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MT" charset="0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MT" charset="0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MT" charset="0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MT" charset="0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MT" charset="0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MT" charset="0"/>
                          <a:cs typeface="Arial" pitchFamily="34" charset="0"/>
                        </a:rPr>
                        <a:t>1.10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3" marR="914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MT" charset="0"/>
                          <a:cs typeface="Arial" pitchFamily="34" charset="0"/>
                        </a:rPr>
                        <a:t> 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3" marR="9144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MT" charset="0"/>
                          <a:cs typeface="Arial" pitchFamily="34" charset="0"/>
                        </a:rPr>
                        <a:t>0.59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3" marR="9144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MT" charset="0"/>
                          <a:cs typeface="Arial" pitchFamily="34" charset="0"/>
                        </a:rPr>
                        <a:t> 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3" marR="9144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MT" charset="0"/>
                          <a:cs typeface="Arial" pitchFamily="34" charset="0"/>
                        </a:rPr>
                        <a:t>0.80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3" marR="9144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MT" charset="0"/>
                          <a:cs typeface="Arial" pitchFamily="34" charset="0"/>
                        </a:rPr>
                        <a:t> 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3" marR="9144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MT" charset="0"/>
                          <a:cs typeface="Arial" pitchFamily="34" charset="0"/>
                        </a:rPr>
                        <a:t>0.55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3" marR="9144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MT" charset="0"/>
                          <a:cs typeface="Arial" pitchFamily="34" charset="0"/>
                        </a:rPr>
                        <a:t> 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3" marR="91443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8450" name="Text Box 169"/>
          <p:cNvSpPr txBox="1">
            <a:spLocks noChangeArrowheads="1"/>
          </p:cNvSpPr>
          <p:nvPr/>
        </p:nvSpPr>
        <p:spPr bwMode="auto">
          <a:xfrm>
            <a:off x="974725" y="2017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b="0"/>
          </a:p>
        </p:txBody>
      </p:sp>
      <p:sp>
        <p:nvSpPr>
          <p:cNvPr id="18451" name="Text Box 196"/>
          <p:cNvSpPr txBox="1">
            <a:spLocks noChangeArrowheads="1"/>
          </p:cNvSpPr>
          <p:nvPr/>
        </p:nvSpPr>
        <p:spPr bwMode="auto">
          <a:xfrm>
            <a:off x="2133600" y="3276600"/>
            <a:ext cx="6492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/>
              <a:t> </a:t>
            </a:r>
            <a:r>
              <a:rPr lang="en-US" sz="3200"/>
              <a:t>Beef        Dairy    Hogs     Poultry </a:t>
            </a:r>
            <a:r>
              <a:rPr lang="en-US" sz="2800"/>
              <a:t>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AC6EEB4-AE70-4AB5-973B-29ED2B0C9A46}" type="slidenum">
              <a:rPr lang="en-US" b="0"/>
              <a:pPr eaLnBrk="1" hangingPunct="1"/>
              <a:t>18</a:t>
            </a:fld>
            <a:endParaRPr lang="en-US" b="0"/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463550"/>
            <a:ext cx="8674100" cy="593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377B149-5446-4EF3-8102-2C956F6ABFF6}" type="slidenum">
              <a:rPr lang="en-US" b="0"/>
              <a:pPr eaLnBrk="1" hangingPunct="1"/>
              <a:t>19</a:t>
            </a:fld>
            <a:endParaRPr lang="en-US" b="0"/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463550"/>
            <a:ext cx="8674100" cy="593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CFE6E-C694-4207-9F2D-1F0B2A0C8B1A}" type="slidenum">
              <a:rPr lang="en-US" b="0"/>
              <a:pPr eaLnBrk="1" hangingPunct="1"/>
              <a:t>2</a:t>
            </a:fld>
            <a:endParaRPr lang="en-US" b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FF00"/>
                </a:solidFill>
              </a:rPr>
              <a:t>Key Ethanol &amp; DDGS Issues</a:t>
            </a:r>
            <a:r>
              <a:rPr lang="en-US" sz="4000" b="1" smtClean="0">
                <a:solidFill>
                  <a:srgbClr val="CC0000"/>
                </a:solidFill>
              </a:rPr>
              <a:t/>
            </a:r>
            <a:br>
              <a:rPr lang="en-US" sz="4000" b="1" smtClean="0">
                <a:solidFill>
                  <a:srgbClr val="CC0000"/>
                </a:solidFill>
              </a:rPr>
            </a:br>
            <a:endParaRPr lang="en-US" sz="4000" b="1" smtClean="0">
              <a:solidFill>
                <a:srgbClr val="FFFF00"/>
              </a:solidFill>
            </a:endParaRP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0033CC"/>
                </a:solidFill>
              </a:rPr>
              <a:t>Loss of Blenders’ Tax Credit &amp; Import Tax                          </a:t>
            </a:r>
            <a:r>
              <a:rPr lang="en-US" sz="3100" b="1" smtClean="0">
                <a:solidFill>
                  <a:srgbClr val="0033CC"/>
                </a:solidFill>
              </a:rPr>
              <a:t>--Will mandates prevent reduced production?  </a:t>
            </a:r>
            <a:r>
              <a:rPr lang="en-US" b="1" smtClean="0">
                <a:solidFill>
                  <a:srgbClr val="0033CC"/>
                </a:solidFill>
              </a:rPr>
              <a:t>        -- Will imports surge?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CC0000"/>
                </a:solidFill>
              </a:rPr>
              <a:t>The Blend Wall: Are we there yet?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0033CC"/>
                </a:solidFill>
              </a:rPr>
              <a:t>DDGS: how many bu. corn &amp; SBM equiv.?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0033CC"/>
                </a:solidFill>
              </a:rPr>
              <a:t>Bu. needed for ethanol in 2011-12 &amp; 2012-13?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0033CC"/>
                </a:solidFill>
              </a:rPr>
              <a:t>Corn: acres needed for ethanol in 2011-12 &amp; 2012-13?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0033CC"/>
                </a:solidFill>
              </a:rPr>
              <a:t>Future trend in needed acres for biofuels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E3A09B6-F2A1-4610-965C-480794AAE2E0}" type="slidenum">
              <a:rPr lang="en-US" b="0"/>
              <a:pPr eaLnBrk="1" hangingPunct="1"/>
              <a:t>20</a:t>
            </a:fld>
            <a:endParaRPr lang="en-US" b="0"/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463550"/>
            <a:ext cx="8674100" cy="593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6B33D94-BC3C-4316-A3CD-0C36DB547F2B}" type="slidenum">
              <a:rPr lang="en-US" b="0"/>
              <a:pPr eaLnBrk="1" hangingPunct="1"/>
              <a:t>21</a:t>
            </a:fld>
            <a:endParaRPr lang="en-US" b="0"/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463550"/>
            <a:ext cx="8674100" cy="593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F69C360-6FAB-4679-A326-AC0885707269}" type="slidenum">
              <a:rPr lang="en-US" b="0"/>
              <a:pPr eaLnBrk="1" hangingPunct="1"/>
              <a:t>22</a:t>
            </a:fld>
            <a:endParaRPr lang="en-US" b="0"/>
          </a:p>
        </p:txBody>
      </p:sp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179388"/>
            <a:ext cx="8369300" cy="650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291D097-2820-4408-B0EE-320A5EF7C81E}" type="slidenum">
              <a:rPr lang="en-US" b="0"/>
              <a:pPr eaLnBrk="1" hangingPunct="1"/>
              <a:t>23</a:t>
            </a:fld>
            <a:endParaRPr lang="en-US" b="0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E-15 blends</a:t>
            </a: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0" y="1066800"/>
            <a:ext cx="9144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CC3300"/>
                </a:solidFill>
              </a:rPr>
              <a:t>E-15 for 2001 &amp; newer vehicles = about 40% of vehicles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rgbClr val="0033CC"/>
                </a:solidFill>
              </a:rPr>
              <a:t>Divided market creates infrastructure issues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400">
                <a:solidFill>
                  <a:srgbClr val="0033CC"/>
                </a:solidFill>
              </a:rPr>
              <a:t>Retailer concerns: investment, space, liability issues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400">
                <a:solidFill>
                  <a:srgbClr val="0033CC"/>
                </a:solidFill>
              </a:rPr>
              <a:t>Modified rules may simplify application of blender pumps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400">
                <a:solidFill>
                  <a:srgbClr val="0033CC"/>
                </a:solidFill>
              </a:rPr>
              <a:t>Concerns of off-road users: how to get non-ethanol gas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400">
                <a:solidFill>
                  <a:srgbClr val="0033CC"/>
                </a:solidFill>
              </a:rPr>
              <a:t>Concerns of auto manufacturers: emissions equipment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400">
                <a:solidFill>
                  <a:srgbClr val="FF3300"/>
                </a:solidFill>
              </a:rPr>
              <a:t>The future? Conversion to butanol, other drop-in fuels, pipeline transport?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rgbClr val="0033CC"/>
                </a:solidFill>
              </a:rPr>
              <a:t>E-85: lack of retail outlets &amp; lack of competitiveness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rgbClr val="0033CC"/>
                </a:solidFill>
              </a:rPr>
              <a:t>Solution to blend wall a key for cellulosic ethanol </a:t>
            </a:r>
            <a:r>
              <a:rPr lang="en-US" sz="2400">
                <a:solidFill>
                  <a:srgbClr val="CC0000"/>
                </a:solidFill>
              </a:rPr>
              <a:t>including that from corn stover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FF3300"/>
                </a:solidFill>
              </a:rPr>
              <a:t>Bottom line: look for slow increase in ethanol demand instead of immediate jump</a:t>
            </a:r>
            <a:r>
              <a:rPr lang="en-US" sz="2000">
                <a:solidFill>
                  <a:srgbClr val="0033CC"/>
                </a:solidFill>
              </a:rPr>
              <a:t>  </a:t>
            </a:r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304800" y="5715000"/>
            <a:ext cx="8382000" cy="9144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37DDD74-8A68-4848-8139-55861E1EFC7B}" type="slidenum">
              <a:rPr lang="en-US" b="0"/>
              <a:pPr eaLnBrk="1" hangingPunct="1"/>
              <a:t>24</a:t>
            </a:fld>
            <a:endParaRPr lang="en-US" b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33CC"/>
                </a:solidFill>
              </a:rPr>
              <a:t>Est. DGS Equivalent in Mil. Short tons SBM, 2010-11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33CC"/>
                </a:solidFill>
              </a:rPr>
              <a:t>Domestic SBM       4.78        </a:t>
            </a:r>
          </a:p>
          <a:p>
            <a:pPr eaLnBrk="1" hangingPunct="1"/>
            <a:r>
              <a:rPr lang="en-US" sz="3600" b="1" smtClean="0">
                <a:solidFill>
                  <a:srgbClr val="0033CC"/>
                </a:solidFill>
              </a:rPr>
              <a:t>SBM exports          1.60</a:t>
            </a:r>
          </a:p>
          <a:p>
            <a:pPr eaLnBrk="1" hangingPunct="1"/>
            <a:endParaRPr lang="en-US" sz="3600" b="1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4719339-6000-4E6D-A5C9-674D3EFBC543}" type="slidenum">
              <a:rPr lang="en-US" b="0"/>
              <a:pPr eaLnBrk="1" hangingPunct="1"/>
              <a:t>25</a:t>
            </a:fld>
            <a:endParaRPr lang="en-US" b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8788"/>
            <a:ext cx="86868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078409-5019-4BF0-BE29-68ECF1EAB159}" type="slidenum">
              <a:rPr lang="en-US" b="0"/>
              <a:pPr eaLnBrk="1" hangingPunct="1"/>
              <a:t>26</a:t>
            </a:fld>
            <a:endParaRPr lang="en-US" b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CC0000"/>
                </a:solidFill>
              </a:rPr>
              <a:t>Conclusions for 2011-12 Corn Outlook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0033CC"/>
                </a:solidFill>
              </a:rPr>
              <a:t>Blend Wall &amp; lost blenders tax credit may stabilize or possibly reduce corn processing for ethanol.    2011-12 Likely range: 4.8 to 5.05 bil. bu., depending on 2011 corn crop size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0033CC"/>
                </a:solidFill>
              </a:rPr>
              <a:t>Large ethanol imports look questionable for 2011-12, but depend on size of world sugar crop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0033CC"/>
                </a:solidFill>
              </a:rPr>
              <a:t>For longer term, ethanol imports may be more significant if import tax eliminated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i="1" smtClean="0">
                <a:solidFill>
                  <a:srgbClr val="CC0000"/>
                </a:solidFill>
              </a:rPr>
              <a:t>Future of corn stover ethanol at risk with blend wall &amp; removal of import tax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i="1" smtClean="0">
                <a:solidFill>
                  <a:srgbClr val="CC0000"/>
                </a:solidFill>
              </a:rPr>
              <a:t>If blend wall is removed &amp; cellulose subsidies continue, impact of $50-$60/A. stover revenue on corn vs. soybean acres?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E7D6E51-9EA3-4561-BDAB-3250A2D599C4}" type="slidenum">
              <a:rPr lang="en-US" b="0"/>
              <a:pPr eaLnBrk="1" hangingPunct="1"/>
              <a:t>27</a:t>
            </a:fld>
            <a:endParaRPr lang="en-US" b="0"/>
          </a:p>
        </p:txBody>
      </p:sp>
      <p:sp>
        <p:nvSpPr>
          <p:cNvPr id="28675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78666018-9D0D-40A8-BF6E-CEA243960E08}" type="slidenum">
              <a:rPr lang="en-US" sz="1400" b="0"/>
              <a:pPr algn="r" eaLnBrk="1" hangingPunct="1"/>
              <a:t>27</a:t>
            </a:fld>
            <a:endParaRPr lang="en-US" sz="1400" b="0"/>
          </a:p>
        </p:txBody>
      </p: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0">
                <a:solidFill>
                  <a:schemeClr val="tx2"/>
                </a:solidFill>
              </a:rPr>
              <a:t>Wisner Contact Information</a:t>
            </a:r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1676400" y="1600200"/>
            <a:ext cx="6172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4000" b="0">
                <a:hlinkClick r:id="rId2"/>
              </a:rPr>
              <a:t>wisner@iastate.edu</a:t>
            </a:r>
            <a:endParaRPr lang="en-US" sz="4000" b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C902598-92C2-4C23-995C-74F625A8BBE8}" type="slidenum">
              <a:rPr lang="en-US" b="0"/>
              <a:pPr eaLnBrk="1" hangingPunct="1"/>
              <a:t>3</a:t>
            </a:fld>
            <a:endParaRPr lang="en-US" b="0"/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228600" y="228600"/>
            <a:ext cx="8686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b="0">
                <a:solidFill>
                  <a:srgbClr val="FFFF00"/>
                </a:solidFill>
              </a:rPr>
              <a:t>California Variable credit</a:t>
            </a:r>
            <a:r>
              <a:rPr lang="en-US" sz="4000" b="0">
                <a:solidFill>
                  <a:schemeClr val="tx2"/>
                </a:solidFill>
              </a:rPr>
              <a:t/>
            </a:r>
            <a:br>
              <a:rPr lang="en-US" sz="4000" b="0">
                <a:solidFill>
                  <a:schemeClr val="tx2"/>
                </a:solidFill>
              </a:rPr>
            </a:br>
            <a:endParaRPr lang="en-US" sz="2000" b="0">
              <a:solidFill>
                <a:schemeClr val="tx2"/>
              </a:solidFill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0" y="1066800"/>
            <a:ext cx="89154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000099"/>
                </a:solidFill>
              </a:rPr>
              <a:t>Goes to producer, not blender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000099"/>
                </a:solidFill>
              </a:rPr>
              <a:t>Based on crush spread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000099"/>
                </a:solidFill>
              </a:rPr>
              <a:t>If nearby CBOT corn/LA ethanol price &lt;$0.55, plant receives subsidy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000099"/>
                </a:solidFill>
              </a:rPr>
              <a:t>Subsidy: difference between $.55/gal &amp; avg. monthly crush margin, up to $.25/gal.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000099"/>
                </a:solidFill>
              </a:rPr>
              <a:t>If monthly crush margin&gt;$1.00/gal., producer pays back amount crush margin &gt;$1.00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000099"/>
                </a:solidFill>
              </a:rPr>
              <a:t>Cap of $3 mil./plant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000099"/>
                </a:solidFill>
              </a:rPr>
              <a:t>Requires either decrease corn use by 20% or reduce carbon footprint</a:t>
            </a:r>
          </a:p>
          <a:p>
            <a:pPr marL="742950" lvl="1" indent="-285750">
              <a:spcBef>
                <a:spcPct val="20000"/>
              </a:spcBef>
            </a:pPr>
            <a:endParaRPr lang="en-US" sz="280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3C494F5-BD21-49BD-A853-42983F77BB94}" type="slidenum">
              <a:rPr lang="en-US" b="0"/>
              <a:pPr eaLnBrk="1" hangingPunct="1"/>
              <a:t>4</a:t>
            </a:fld>
            <a:endParaRPr lang="en-US" b="0"/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674100" cy="593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381000" y="6019800"/>
            <a:ext cx="81676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/>
              <a:t>2010-11 Corn Starch Ethanol Production: 5.0 bil. bu. = 13.9 bil. gal.</a:t>
            </a:r>
          </a:p>
          <a:p>
            <a:pPr eaLnBrk="1" hangingPunct="1"/>
            <a:r>
              <a:rPr lang="en-US" sz="2000"/>
              <a:t>                                   Ethanol Exports: 0.4 bil. gal. ?</a:t>
            </a:r>
          </a:p>
          <a:p>
            <a:pPr eaLnBrk="1" hangingPunct="1"/>
            <a:endParaRPr lang="en-US" sz="2000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1676400" y="1676400"/>
            <a:ext cx="3711575" cy="15525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Includes cellulosic ethanol – </a:t>
            </a:r>
            <a:r>
              <a:rPr lang="en-US" sz="2400">
                <a:solidFill>
                  <a:srgbClr val="CC0000"/>
                </a:solidFill>
              </a:rPr>
              <a:t>cellulose revenue impact on corn vs. SB acres?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228600" y="381000"/>
            <a:ext cx="533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DC2E822-55B4-4E02-AA3E-2B941AFECE14}" type="slidenum">
              <a:rPr lang="en-US" b="0"/>
              <a:pPr eaLnBrk="1" hangingPunct="1"/>
              <a:t>5</a:t>
            </a:fld>
            <a:endParaRPr lang="en-US" b="0"/>
          </a:p>
        </p:txBody>
      </p:sp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463550"/>
            <a:ext cx="8674100" cy="593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C0D0D8F-0285-4F46-8E22-6F4753A1B194}" type="slidenum">
              <a:rPr lang="en-US" b="0"/>
              <a:pPr eaLnBrk="1" hangingPunct="1"/>
              <a:t>6</a:t>
            </a:fld>
            <a:endParaRPr lang="en-US" b="0"/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463550"/>
            <a:ext cx="8674100" cy="593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1ACF75E-912E-449A-8B61-6183DB702CD5}" type="slidenum">
              <a:rPr lang="en-US" b="0"/>
              <a:pPr eaLnBrk="1" hangingPunct="1"/>
              <a:t>7</a:t>
            </a:fld>
            <a:endParaRPr lang="en-US" b="0"/>
          </a:p>
        </p:txBody>
      </p:sp>
      <p:pic>
        <p:nvPicPr>
          <p:cNvPr id="819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476250"/>
            <a:ext cx="7810500" cy="590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1447800" y="6491288"/>
            <a:ext cx="2266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Source: CARD, ISU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29ECFCB-F685-4D85-9BEA-5C2E5B8BF208}" type="slidenum">
              <a:rPr lang="en-US" b="0"/>
              <a:pPr eaLnBrk="1" hangingPunct="1"/>
              <a:t>8</a:t>
            </a:fld>
            <a:endParaRPr lang="en-US" b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CC0000"/>
                </a:solidFill>
              </a:rPr>
              <a:t>Ethanol Mkt. Year Production vs. Govt. Mandates (Bil. Gal. &amp; Mil. Bu.)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953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0033CC"/>
                </a:solidFill>
              </a:rPr>
              <a:t>               	EPA 	   Corn   Bu. 	       </a:t>
            </a:r>
            <a:r>
              <a:rPr lang="en-US" b="1" u="sng" smtClean="0">
                <a:solidFill>
                  <a:srgbClr val="0033CC"/>
                </a:solidFill>
              </a:rPr>
              <a:t>Mand’t</a:t>
            </a:r>
            <a:r>
              <a:rPr lang="en-US" b="1" smtClean="0">
                <a:solidFill>
                  <a:srgbClr val="0033CC"/>
                </a:solidFill>
              </a:rPr>
              <a:t>      </a:t>
            </a:r>
            <a:r>
              <a:rPr lang="en-US" b="1" u="sng" smtClean="0">
                <a:solidFill>
                  <a:srgbClr val="0033CC"/>
                </a:solidFill>
              </a:rPr>
              <a:t>Equiv.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b="1" smtClean="0">
                <a:solidFill>
                  <a:srgbClr val="0033CC"/>
                </a:solidFill>
              </a:rPr>
              <a:t>2008-09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b="1" smtClean="0">
                <a:solidFill>
                  <a:srgbClr val="0033CC"/>
                </a:solidFill>
              </a:rPr>
              <a:t>2009-10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b="1" smtClean="0">
                <a:solidFill>
                  <a:srgbClr val="0033CC"/>
                </a:solidFill>
              </a:rPr>
              <a:t>2010-11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b="1" smtClean="0">
                <a:solidFill>
                  <a:srgbClr val="0033CC"/>
                </a:solidFill>
              </a:rPr>
              <a:t>2011-12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b="1" smtClean="0">
                <a:solidFill>
                  <a:srgbClr val="0033CC"/>
                </a:solidFill>
              </a:rPr>
              <a:t>2012-13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b="1" smtClean="0">
                <a:solidFill>
                  <a:srgbClr val="0033CC"/>
                </a:solidFill>
              </a:rPr>
              <a:t>2013-14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b="1" smtClean="0">
                <a:solidFill>
                  <a:srgbClr val="0033CC"/>
                </a:solidFill>
              </a:rPr>
              <a:t>2014-15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b="1" smtClean="0">
                <a:solidFill>
                  <a:srgbClr val="0033CC"/>
                </a:solidFill>
              </a:rPr>
              <a:t>2015-16</a:t>
            </a:r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410200" y="1600200"/>
            <a:ext cx="37338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solidFill>
                  <a:srgbClr val="0033CC"/>
                </a:solidFill>
              </a:rPr>
              <a:t>   Corn   Bu. 	     Excess For eth.      vs. </a:t>
            </a:r>
            <a:r>
              <a:rPr lang="en-US" sz="2400" b="1" u="sng" smtClean="0">
                <a:solidFill>
                  <a:srgbClr val="0033CC"/>
                </a:solidFill>
              </a:rPr>
              <a:t>Mand’t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u="sng" smtClean="0">
              <a:solidFill>
                <a:srgbClr val="0033CC"/>
              </a:solidFill>
            </a:endParaRPr>
          </a:p>
        </p:txBody>
      </p:sp>
      <p:graphicFrame>
        <p:nvGraphicFramePr>
          <p:cNvPr id="15805" name="Group 445"/>
          <p:cNvGraphicFramePr>
            <a:graphicFrameLocks noGrp="1"/>
          </p:cNvGraphicFramePr>
          <p:nvPr/>
        </p:nvGraphicFramePr>
        <p:xfrm>
          <a:off x="5334000" y="2438400"/>
          <a:ext cx="1905000" cy="3627439"/>
        </p:xfrm>
        <a:graphic>
          <a:graphicData uri="http://schemas.openxmlformats.org/drawingml/2006/table">
            <a:tbl>
              <a:tblPr/>
              <a:tblGrid>
                <a:gridCol w="1905000"/>
              </a:tblGrid>
              <a:tr h="454192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3,677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192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4,568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192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5,050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192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5,150?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192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5,180?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192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5,300?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2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5,350?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5,400?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855" name="Group 495"/>
          <p:cNvGraphicFramePr>
            <a:graphicFrameLocks noGrp="1"/>
          </p:cNvGraphicFramePr>
          <p:nvPr/>
        </p:nvGraphicFramePr>
        <p:xfrm>
          <a:off x="2286000" y="2438400"/>
          <a:ext cx="1066800" cy="3633792"/>
        </p:xfrm>
        <a:graphic>
          <a:graphicData uri="http://schemas.openxmlformats.org/drawingml/2006/table">
            <a:tbl>
              <a:tblPr/>
              <a:tblGrid>
                <a:gridCol w="1066800"/>
              </a:tblGrid>
              <a:tr h="45422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2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2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2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2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13.6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2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14.2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2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14.8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2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15.0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887" name="Group 527"/>
          <p:cNvGraphicFramePr>
            <a:graphicFrameLocks noGrp="1"/>
          </p:cNvGraphicFramePr>
          <p:nvPr/>
        </p:nvGraphicFramePr>
        <p:xfrm>
          <a:off x="4038600" y="2438400"/>
          <a:ext cx="1219200" cy="3633792"/>
        </p:xfrm>
        <a:graphic>
          <a:graphicData uri="http://schemas.openxmlformats.org/drawingml/2006/table">
            <a:tbl>
              <a:tblPr/>
              <a:tblGrid>
                <a:gridCol w="1219200"/>
              </a:tblGrid>
              <a:tr h="45422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3,597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2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4,137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2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4,460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2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4,676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2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4,892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2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5,108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2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5,324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2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5,396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913" name="Group 553"/>
          <p:cNvGraphicFramePr>
            <a:graphicFrameLocks noGrp="1"/>
          </p:cNvGraphicFramePr>
          <p:nvPr/>
        </p:nvGraphicFramePr>
        <p:xfrm>
          <a:off x="8077200" y="2438400"/>
          <a:ext cx="838200" cy="3633792"/>
        </p:xfrm>
        <a:graphic>
          <a:graphicData uri="http://schemas.openxmlformats.org/drawingml/2006/table">
            <a:tbl>
              <a:tblPr/>
              <a:tblGrid>
                <a:gridCol w="838200"/>
              </a:tblGrid>
              <a:tr h="4542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288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57" name="Text Box 554"/>
          <p:cNvSpPr txBox="1">
            <a:spLocks noChangeArrowheads="1"/>
          </p:cNvSpPr>
          <p:nvPr/>
        </p:nvSpPr>
        <p:spPr bwMode="auto">
          <a:xfrm>
            <a:off x="898525" y="6135688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/>
              <a:t>Marketing year data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7295E5F-6975-48D6-9BAA-55A8189D420D}" type="slidenum">
              <a:rPr lang="en-US" b="0"/>
              <a:pPr eaLnBrk="1" hangingPunct="1"/>
              <a:t>9</a:t>
            </a:fld>
            <a:endParaRPr lang="en-US" b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</a:rPr>
              <a:t>Implications of losing blenders’ credit &amp; import tax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0000FF"/>
                </a:solidFill>
              </a:rPr>
              <a:t>Corn volume for ethanol may be reduced</a:t>
            </a:r>
          </a:p>
          <a:p>
            <a:pPr eaLnBrk="1" hangingPunct="1"/>
            <a:r>
              <a:rPr lang="en-US" sz="2800" b="1" smtClean="0">
                <a:solidFill>
                  <a:srgbClr val="0000FF"/>
                </a:solidFill>
              </a:rPr>
              <a:t>Reduction depends on rack ethanol vs. gas prices</a:t>
            </a:r>
          </a:p>
          <a:p>
            <a:pPr eaLnBrk="1" hangingPunct="1"/>
            <a:r>
              <a:rPr lang="en-US" sz="2800" b="1" smtClean="0">
                <a:solidFill>
                  <a:srgbClr val="0000FF"/>
                </a:solidFill>
              </a:rPr>
              <a:t>May be modest in short term, with current wide ethanol-gasoline price spread</a:t>
            </a:r>
          </a:p>
          <a:p>
            <a:pPr eaLnBrk="1" hangingPunct="1"/>
            <a:r>
              <a:rPr lang="en-US" sz="2800" b="1" smtClean="0">
                <a:solidFill>
                  <a:srgbClr val="0000FF"/>
                </a:solidFill>
              </a:rPr>
              <a:t>Implications for cellulosic ethanol &amp; its investors are serious</a:t>
            </a:r>
          </a:p>
          <a:p>
            <a:pPr eaLnBrk="1" hangingPunct="1"/>
            <a:r>
              <a:rPr lang="en-US" sz="2800" b="1" smtClean="0">
                <a:solidFill>
                  <a:srgbClr val="0000FF"/>
                </a:solidFill>
              </a:rPr>
              <a:t>Short-term, don’t look for big ethanol imports.   Longer-term, imports could meet a substantial part of advanced biofuels mandates &amp; compete with corn starch ethanol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12059</TotalTime>
  <Words>839</Words>
  <Application>Microsoft Office PowerPoint</Application>
  <PresentationFormat>On-screen Show (4:3)</PresentationFormat>
  <Paragraphs>189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Key Ethanol &amp; DGS Issues, Short-term and longer-term AAEA Extension Crops  Outlook Session July 25, 2011</vt:lpstr>
      <vt:lpstr>Key Ethanol &amp; DDGS Issues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Ethanol Mkt. Year Production vs. Govt. Mandates (Bil. Gal. &amp; Mil. Bu.)</vt:lpstr>
      <vt:lpstr>Implications of losing blenders’ credit &amp; import tax</vt:lpstr>
      <vt:lpstr>PowerPoint Presentation</vt:lpstr>
      <vt:lpstr>PowerPoint Presentation</vt:lpstr>
      <vt:lpstr>PowerPoint Presentation</vt:lpstr>
      <vt:lpstr>Short Crops &amp; Ethanol</vt:lpstr>
      <vt:lpstr>Wisner 2011-12 Corn for Ethanol projections</vt:lpstr>
      <vt:lpstr>Corn Acres Needed for Ethanol</vt:lpstr>
      <vt:lpstr>PowerPoint Presentation</vt:lpstr>
      <vt:lpstr>DGS/Corn Replacement Ratios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Est. DGS Equivalent in Mil. Short tons SBM, 2010-11</vt:lpstr>
      <vt:lpstr>PowerPoint Presentation</vt:lpstr>
      <vt:lpstr>Conclusions for 2011-12 Corn Outlook</vt:lpstr>
      <vt:lpstr>PowerPoint Presentation</vt:lpstr>
    </vt:vector>
  </TitlesOfParts>
  <Company>Economics Department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Ethanol &amp; DDGS Issues Short-term &amp; Longer Term</dc:title>
  <dc:creator>Bob Wisner</dc:creator>
  <cp:lastModifiedBy>Dan O'Brien</cp:lastModifiedBy>
  <cp:revision>30</cp:revision>
  <dcterms:created xsi:type="dcterms:W3CDTF">2011-07-11T18:02:50Z</dcterms:created>
  <dcterms:modified xsi:type="dcterms:W3CDTF">2011-07-28T14:34:02Z</dcterms:modified>
</cp:coreProperties>
</file>