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0" r:id="rId3"/>
    <p:sldId id="286" r:id="rId4"/>
    <p:sldId id="287" r:id="rId5"/>
    <p:sldId id="288" r:id="rId6"/>
    <p:sldId id="297" r:id="rId7"/>
    <p:sldId id="289" r:id="rId8"/>
    <p:sldId id="290" r:id="rId9"/>
    <p:sldId id="291" r:id="rId10"/>
    <p:sldId id="266" r:id="rId11"/>
    <p:sldId id="283" r:id="rId12"/>
    <p:sldId id="267" r:id="rId13"/>
    <p:sldId id="292" r:id="rId14"/>
    <p:sldId id="269" r:id="rId15"/>
    <p:sldId id="293" r:id="rId16"/>
    <p:sldId id="271" r:id="rId17"/>
    <p:sldId id="272" r:id="rId18"/>
    <p:sldId id="273" r:id="rId19"/>
    <p:sldId id="274" r:id="rId20"/>
    <p:sldId id="294" r:id="rId21"/>
    <p:sldId id="276" r:id="rId22"/>
    <p:sldId id="277" r:id="rId23"/>
    <p:sldId id="295" r:id="rId24"/>
    <p:sldId id="285" r:id="rId25"/>
    <p:sldId id="279" r:id="rId26"/>
    <p:sldId id="280" r:id="rId27"/>
    <p:sldId id="2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7" d="100"/>
          <a:sy n="77" d="100"/>
        </p:scale>
        <p:origin x="75"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177ED-98ED-4538-BC96-7BE9DBFD41FB}"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D2917D-46F5-44BF-8D06-6DBD9504D620}" type="slidenum">
              <a:rPr lang="en-US" smtClean="0"/>
              <a:t>‹#›</a:t>
            </a:fld>
            <a:endParaRPr lang="en-US"/>
          </a:p>
        </p:txBody>
      </p:sp>
    </p:spTree>
    <p:extLst>
      <p:ext uri="{BB962C8B-B14F-4D97-AF65-F5344CB8AC3E}">
        <p14:creationId xmlns:p14="http://schemas.microsoft.com/office/powerpoint/2010/main" val="339649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90D1DB-321D-46FD-A198-6088E134ED40}" type="slidenum">
              <a:rPr lang="en-US" smtClean="0"/>
              <a:t>16</a:t>
            </a:fld>
            <a:endParaRPr lang="en-US"/>
          </a:p>
        </p:txBody>
      </p:sp>
    </p:spTree>
    <p:extLst>
      <p:ext uri="{BB962C8B-B14F-4D97-AF65-F5344CB8AC3E}">
        <p14:creationId xmlns:p14="http://schemas.microsoft.com/office/powerpoint/2010/main" val="1921264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D92131-9C19-411A-A85B-1D53A1908D18}"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DE0C1-B5DA-422A-9817-E4FE1902C4D1}" type="slidenum">
              <a:rPr lang="en-US" smtClean="0"/>
              <a:t>‹#›</a:t>
            </a:fld>
            <a:endParaRPr lang="en-US"/>
          </a:p>
        </p:txBody>
      </p:sp>
    </p:spTree>
    <p:extLst>
      <p:ext uri="{BB962C8B-B14F-4D97-AF65-F5344CB8AC3E}">
        <p14:creationId xmlns:p14="http://schemas.microsoft.com/office/powerpoint/2010/main" val="194244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92131-9C19-411A-A85B-1D53A1908D18}"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DE0C1-B5DA-422A-9817-E4FE1902C4D1}" type="slidenum">
              <a:rPr lang="en-US" smtClean="0"/>
              <a:t>‹#›</a:t>
            </a:fld>
            <a:endParaRPr lang="en-US"/>
          </a:p>
        </p:txBody>
      </p:sp>
    </p:spTree>
    <p:extLst>
      <p:ext uri="{BB962C8B-B14F-4D97-AF65-F5344CB8AC3E}">
        <p14:creationId xmlns:p14="http://schemas.microsoft.com/office/powerpoint/2010/main" val="326601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92131-9C19-411A-A85B-1D53A1908D18}"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DE0C1-B5DA-422A-9817-E4FE1902C4D1}" type="slidenum">
              <a:rPr lang="en-US" smtClean="0"/>
              <a:t>‹#›</a:t>
            </a:fld>
            <a:endParaRPr lang="en-US"/>
          </a:p>
        </p:txBody>
      </p:sp>
    </p:spTree>
    <p:extLst>
      <p:ext uri="{BB962C8B-B14F-4D97-AF65-F5344CB8AC3E}">
        <p14:creationId xmlns:p14="http://schemas.microsoft.com/office/powerpoint/2010/main" val="319424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92131-9C19-411A-A85B-1D53A1908D18}"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DE0C1-B5DA-422A-9817-E4FE1902C4D1}" type="slidenum">
              <a:rPr lang="en-US" smtClean="0"/>
              <a:t>‹#›</a:t>
            </a:fld>
            <a:endParaRPr lang="en-US"/>
          </a:p>
        </p:txBody>
      </p:sp>
    </p:spTree>
    <p:extLst>
      <p:ext uri="{BB962C8B-B14F-4D97-AF65-F5344CB8AC3E}">
        <p14:creationId xmlns:p14="http://schemas.microsoft.com/office/powerpoint/2010/main" val="343304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D92131-9C19-411A-A85B-1D53A1908D18}"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DE0C1-B5DA-422A-9817-E4FE1902C4D1}" type="slidenum">
              <a:rPr lang="en-US" smtClean="0"/>
              <a:t>‹#›</a:t>
            </a:fld>
            <a:endParaRPr lang="en-US"/>
          </a:p>
        </p:txBody>
      </p:sp>
    </p:spTree>
    <p:extLst>
      <p:ext uri="{BB962C8B-B14F-4D97-AF65-F5344CB8AC3E}">
        <p14:creationId xmlns:p14="http://schemas.microsoft.com/office/powerpoint/2010/main" val="3327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D92131-9C19-411A-A85B-1D53A1908D18}"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DE0C1-B5DA-422A-9817-E4FE1902C4D1}" type="slidenum">
              <a:rPr lang="en-US" smtClean="0"/>
              <a:t>‹#›</a:t>
            </a:fld>
            <a:endParaRPr lang="en-US"/>
          </a:p>
        </p:txBody>
      </p:sp>
    </p:spTree>
    <p:extLst>
      <p:ext uri="{BB962C8B-B14F-4D97-AF65-F5344CB8AC3E}">
        <p14:creationId xmlns:p14="http://schemas.microsoft.com/office/powerpoint/2010/main" val="234919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D92131-9C19-411A-A85B-1D53A1908D18}"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EDE0C1-B5DA-422A-9817-E4FE1902C4D1}" type="slidenum">
              <a:rPr lang="en-US" smtClean="0"/>
              <a:t>‹#›</a:t>
            </a:fld>
            <a:endParaRPr lang="en-US"/>
          </a:p>
        </p:txBody>
      </p:sp>
    </p:spTree>
    <p:extLst>
      <p:ext uri="{BB962C8B-B14F-4D97-AF65-F5344CB8AC3E}">
        <p14:creationId xmlns:p14="http://schemas.microsoft.com/office/powerpoint/2010/main" val="177450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D92131-9C19-411A-A85B-1D53A1908D18}"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EDE0C1-B5DA-422A-9817-E4FE1902C4D1}" type="slidenum">
              <a:rPr lang="en-US" smtClean="0"/>
              <a:t>‹#›</a:t>
            </a:fld>
            <a:endParaRPr lang="en-US"/>
          </a:p>
        </p:txBody>
      </p:sp>
    </p:spTree>
    <p:extLst>
      <p:ext uri="{BB962C8B-B14F-4D97-AF65-F5344CB8AC3E}">
        <p14:creationId xmlns:p14="http://schemas.microsoft.com/office/powerpoint/2010/main" val="2334867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92131-9C19-411A-A85B-1D53A1908D18}"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EDE0C1-B5DA-422A-9817-E4FE1902C4D1}" type="slidenum">
              <a:rPr lang="en-US" smtClean="0"/>
              <a:t>‹#›</a:t>
            </a:fld>
            <a:endParaRPr lang="en-US"/>
          </a:p>
        </p:txBody>
      </p:sp>
    </p:spTree>
    <p:extLst>
      <p:ext uri="{BB962C8B-B14F-4D97-AF65-F5344CB8AC3E}">
        <p14:creationId xmlns:p14="http://schemas.microsoft.com/office/powerpoint/2010/main" val="411037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D92131-9C19-411A-A85B-1D53A1908D18}"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DE0C1-B5DA-422A-9817-E4FE1902C4D1}" type="slidenum">
              <a:rPr lang="en-US" smtClean="0"/>
              <a:t>‹#›</a:t>
            </a:fld>
            <a:endParaRPr lang="en-US"/>
          </a:p>
        </p:txBody>
      </p:sp>
    </p:spTree>
    <p:extLst>
      <p:ext uri="{BB962C8B-B14F-4D97-AF65-F5344CB8AC3E}">
        <p14:creationId xmlns:p14="http://schemas.microsoft.com/office/powerpoint/2010/main" val="110602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D92131-9C19-411A-A85B-1D53A1908D18}"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DE0C1-B5DA-422A-9817-E4FE1902C4D1}" type="slidenum">
              <a:rPr lang="en-US" smtClean="0"/>
              <a:t>‹#›</a:t>
            </a:fld>
            <a:endParaRPr lang="en-US"/>
          </a:p>
        </p:txBody>
      </p:sp>
    </p:spTree>
    <p:extLst>
      <p:ext uri="{BB962C8B-B14F-4D97-AF65-F5344CB8AC3E}">
        <p14:creationId xmlns:p14="http://schemas.microsoft.com/office/powerpoint/2010/main" val="3688982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92131-9C19-411A-A85B-1D53A1908D18}" type="datetimeFigureOut">
              <a:rPr lang="en-US" smtClean="0"/>
              <a:t>1/18/2021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DE0C1-B5DA-422A-9817-E4FE1902C4D1}" type="slidenum">
              <a:rPr lang="en-US" smtClean="0"/>
              <a:t>‹#›</a:t>
            </a:fld>
            <a:endParaRPr lang="en-US"/>
          </a:p>
        </p:txBody>
      </p:sp>
    </p:spTree>
    <p:extLst>
      <p:ext uri="{BB962C8B-B14F-4D97-AF65-F5344CB8AC3E}">
        <p14:creationId xmlns:p14="http://schemas.microsoft.com/office/powerpoint/2010/main" val="75140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cafs.cgiar.org/blog/special-issue-agriculture-development-climate-smart-agriculture#.WpkAsuhubD5"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niwa.co.nz/news/dairy-turns-the-corn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fao.org/docrep/009/a0100e/a0100e07.htm"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greentumble.com/advantages-and-disadvantages-of-agroforestr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eb.unep.org/climatechange/adaptation/what-we-do/ecosystem-based-adapta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cafs.cgiar.org/sites/default/files/styles/large/public/blog/pictures/30322246261_5c22f2f8b0_k.jpg?itok=ZfRBgDTF"/>
          <p:cNvPicPr>
            <a:picLocks noChangeAspect="1" noChangeArrowheads="1"/>
          </p:cNvPicPr>
          <p:nvPr/>
        </p:nvPicPr>
        <p:blipFill>
          <a:blip r:embed="rId2">
            <a:clrChange>
              <a:clrFrom>
                <a:srgbClr val="EDF1F4"/>
              </a:clrFrom>
              <a:clrTo>
                <a:srgbClr val="EDF1F4">
                  <a:alpha val="0"/>
                </a:srgbClr>
              </a:clrTo>
            </a:clrChange>
            <a:extLst>
              <a:ext uri="{28A0092B-C50C-407E-A947-70E740481C1C}">
                <a14:useLocalDpi xmlns:a14="http://schemas.microsoft.com/office/drawing/2010/main" val="0"/>
              </a:ext>
            </a:extLst>
          </a:blip>
          <a:srcRect/>
          <a:stretch>
            <a:fillRect/>
          </a:stretch>
        </p:blipFill>
        <p:spPr bwMode="auto">
          <a:xfrm>
            <a:off x="1" y="-1581243"/>
            <a:ext cx="12192000" cy="51242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6606" y="515975"/>
            <a:ext cx="12078788" cy="2739255"/>
          </a:xfrm>
        </p:spPr>
        <p:txBody>
          <a:bodyPr>
            <a:normAutofit/>
          </a:bodyPr>
          <a:lstStyle/>
          <a:p>
            <a:r>
              <a:rPr lang="en-US" b="1" dirty="0">
                <a:solidFill>
                  <a:schemeClr val="bg1"/>
                </a:solidFill>
              </a:rPr>
              <a:t>Seeds of Learning: Ecosystem-Based Adaptation Interactive Game</a:t>
            </a:r>
          </a:p>
        </p:txBody>
      </p:sp>
      <p:sp>
        <p:nvSpPr>
          <p:cNvPr id="3" name="Subtitle 2"/>
          <p:cNvSpPr>
            <a:spLocks noGrp="1"/>
          </p:cNvSpPr>
          <p:nvPr>
            <p:ph type="subTitle" idx="1"/>
          </p:nvPr>
        </p:nvSpPr>
        <p:spPr>
          <a:xfrm>
            <a:off x="512269" y="3602037"/>
            <a:ext cx="11167462" cy="2419939"/>
          </a:xfrm>
        </p:spPr>
        <p:txBody>
          <a:bodyPr>
            <a:noAutofit/>
          </a:bodyPr>
          <a:lstStyle/>
          <a:p>
            <a:r>
              <a:rPr lang="en-US" sz="2800" dirty="0"/>
              <a:t>Babatunde </a:t>
            </a:r>
            <a:r>
              <a:rPr lang="en-US" sz="2800" dirty="0" err="1"/>
              <a:t>Abidoye</a:t>
            </a:r>
            <a:r>
              <a:rPr lang="en-US" sz="2800" dirty="0"/>
              <a:t>, United Nations Development </a:t>
            </a:r>
            <a:r>
              <a:rPr lang="en-US" sz="2800" dirty="0" err="1"/>
              <a:t>Programme</a:t>
            </a:r>
            <a:r>
              <a:rPr lang="en-US" sz="2800"/>
              <a:t> (UNDP)</a:t>
            </a:r>
            <a:endParaRPr lang="en-US" sz="2800" dirty="0"/>
          </a:p>
          <a:p>
            <a:r>
              <a:rPr lang="en-US" sz="2800" dirty="0" err="1"/>
              <a:t>Sahan</a:t>
            </a:r>
            <a:r>
              <a:rPr lang="en-US" sz="2800" dirty="0"/>
              <a:t> T. M. </a:t>
            </a:r>
            <a:r>
              <a:rPr lang="en-US" sz="2800" dirty="0" err="1"/>
              <a:t>Dissanayake</a:t>
            </a:r>
            <a:r>
              <a:rPr lang="en-US" sz="2800" dirty="0"/>
              <a:t>, Portland State University</a:t>
            </a:r>
          </a:p>
          <a:p>
            <a:r>
              <a:rPr lang="en-US" sz="2800" dirty="0"/>
              <a:t>Sarah A. Jacobson, Williams College</a:t>
            </a:r>
          </a:p>
          <a:p>
            <a:endParaRPr lang="en-US" sz="2800" dirty="0"/>
          </a:p>
          <a:p>
            <a:r>
              <a:rPr lang="en-US" sz="2800" dirty="0"/>
              <a:t>January 2021</a:t>
            </a:r>
          </a:p>
        </p:txBody>
      </p:sp>
      <p:sp>
        <p:nvSpPr>
          <p:cNvPr id="5" name="Content Placeholder 2"/>
          <p:cNvSpPr txBox="1">
            <a:spLocks/>
          </p:cNvSpPr>
          <p:nvPr/>
        </p:nvSpPr>
        <p:spPr>
          <a:xfrm>
            <a:off x="-3" y="6409681"/>
            <a:ext cx="12192004" cy="3943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Photo from </a:t>
            </a:r>
            <a:r>
              <a:rPr lang="en-US" sz="1800" dirty="0">
                <a:hlinkClick r:id="rId3"/>
              </a:rPr>
              <a:t>https://ccafs.cgiar.org/blog/special-issue-agriculture-development-climate-smart-agriculture#.WpkAsuhubD5</a:t>
            </a:r>
            <a:r>
              <a:rPr lang="en-US" sz="1800" dirty="0"/>
              <a:t> </a:t>
            </a:r>
          </a:p>
        </p:txBody>
      </p:sp>
    </p:spTree>
    <p:extLst>
      <p:ext uri="{BB962C8B-B14F-4D97-AF65-F5344CB8AC3E}">
        <p14:creationId xmlns:p14="http://schemas.microsoft.com/office/powerpoint/2010/main" val="40445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EBA Game</a:t>
            </a:r>
          </a:p>
        </p:txBody>
      </p:sp>
      <p:sp>
        <p:nvSpPr>
          <p:cNvPr id="3" name="Content Placeholder 2"/>
          <p:cNvSpPr>
            <a:spLocks noGrp="1"/>
          </p:cNvSpPr>
          <p:nvPr>
            <p:ph idx="1"/>
          </p:nvPr>
        </p:nvSpPr>
        <p:spPr>
          <a:xfrm>
            <a:off x="437072" y="1825625"/>
            <a:ext cx="11317856" cy="4351338"/>
          </a:xfrm>
        </p:spPr>
        <p:txBody>
          <a:bodyPr/>
          <a:lstStyle/>
          <a:p>
            <a:r>
              <a:rPr lang="en-US" dirty="0"/>
              <a:t>You are a subsistence farmer in a low-income country</a:t>
            </a:r>
          </a:p>
          <a:p>
            <a:r>
              <a:rPr lang="en-US" dirty="0"/>
              <a:t>Weather is changing </a:t>
            </a:r>
            <a:r>
              <a:rPr lang="en-US" dirty="0">
                <a:sym typeface="Wingdings" panose="05000000000000000000" pitchFamily="2" charset="2"/>
              </a:rPr>
              <a:t> erosion is increasing</a:t>
            </a:r>
          </a:p>
          <a:p>
            <a:r>
              <a:rPr lang="en-US" dirty="0">
                <a:sym typeface="Wingdings" panose="05000000000000000000" pitchFamily="2" charset="2"/>
              </a:rPr>
              <a:t>Government wants to promote EBA</a:t>
            </a:r>
          </a:p>
          <a:p>
            <a:r>
              <a:rPr lang="en-US" dirty="0">
                <a:sym typeface="Wingdings" panose="05000000000000000000" pitchFamily="2" charset="2"/>
              </a:rPr>
              <a:t>But many EBA practices are experimental: we don’t know how they’ll work!</a:t>
            </a:r>
          </a:p>
          <a:p>
            <a:pPr lvl="1"/>
            <a:r>
              <a:rPr lang="en-US" dirty="0">
                <a:sym typeface="Wingdings" panose="05000000000000000000" pitchFamily="2" charset="2"/>
              </a:rPr>
              <a:t>Or they’ve been tested only in other climates</a:t>
            </a:r>
          </a:p>
          <a:p>
            <a:r>
              <a:rPr lang="en-US" dirty="0">
                <a:sym typeface="Wingdings" panose="05000000000000000000" pitchFamily="2" charset="2"/>
              </a:rPr>
              <a:t>In each of a series of contract periods, you’ll decide </a:t>
            </a:r>
            <a:r>
              <a:rPr lang="en-US" b="1" dirty="0">
                <a:sym typeface="Wingdings" panose="05000000000000000000" pitchFamily="2" charset="2"/>
              </a:rPr>
              <a:t>whether to adopt </a:t>
            </a:r>
            <a:r>
              <a:rPr lang="en-US" dirty="0">
                <a:sym typeface="Wingdings" panose="05000000000000000000" pitchFamily="2" charset="2"/>
              </a:rPr>
              <a:t>the contract for different EBA practices, with different circumstances.</a:t>
            </a:r>
          </a:p>
          <a:p>
            <a:endParaRPr lang="en-US" dirty="0">
              <a:sym typeface="Wingdings" panose="05000000000000000000" pitchFamily="2" charset="2"/>
            </a:endParaRPr>
          </a:p>
        </p:txBody>
      </p:sp>
    </p:spTree>
    <p:extLst>
      <p:ext uri="{BB962C8B-B14F-4D97-AF65-F5344CB8AC3E}">
        <p14:creationId xmlns:p14="http://schemas.microsoft.com/office/powerpoint/2010/main" val="20089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Contract Periods</a:t>
            </a:r>
          </a:p>
        </p:txBody>
      </p:sp>
      <p:sp>
        <p:nvSpPr>
          <p:cNvPr id="3" name="Content Placeholder 2"/>
          <p:cNvSpPr>
            <a:spLocks noGrp="1"/>
          </p:cNvSpPr>
          <p:nvPr>
            <p:ph idx="1"/>
          </p:nvPr>
        </p:nvSpPr>
        <p:spPr/>
        <p:txBody>
          <a:bodyPr/>
          <a:lstStyle/>
          <a:p>
            <a:r>
              <a:rPr lang="en-US" dirty="0"/>
              <a:t>1: No Government Involvement</a:t>
            </a:r>
          </a:p>
          <a:p>
            <a:r>
              <a:rPr lang="en-US" dirty="0"/>
              <a:t>2: Flat Adoption Subsidy</a:t>
            </a:r>
          </a:p>
          <a:p>
            <a:r>
              <a:rPr lang="en-US" dirty="0"/>
              <a:t>3: Conservation Auction</a:t>
            </a:r>
          </a:p>
          <a:p>
            <a:r>
              <a:rPr lang="en-US" dirty="0"/>
              <a:t>4: Uncertain Direct Effect</a:t>
            </a:r>
          </a:p>
          <a:p>
            <a:r>
              <a:rPr lang="en-US" dirty="0"/>
              <a:t>5A &amp; 5B: Uncertain but Correlated Direct Effects</a:t>
            </a:r>
          </a:p>
          <a:p>
            <a:r>
              <a:rPr lang="en-US" dirty="0"/>
              <a:t>6A &amp; 6B: Pilot Bonus</a:t>
            </a:r>
          </a:p>
        </p:txBody>
      </p:sp>
    </p:spTree>
    <p:extLst>
      <p:ext uri="{BB962C8B-B14F-4D97-AF65-F5344CB8AC3E}">
        <p14:creationId xmlns:p14="http://schemas.microsoft.com/office/powerpoint/2010/main" val="1144015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Participant Earnings Each Round</a:t>
            </a:r>
          </a:p>
        </p:txBody>
      </p:sp>
      <p:sp>
        <p:nvSpPr>
          <p:cNvPr id="3" name="Content Placeholder 2"/>
          <p:cNvSpPr>
            <a:spLocks noGrp="1"/>
          </p:cNvSpPr>
          <p:nvPr>
            <p:ph idx="1"/>
          </p:nvPr>
        </p:nvSpPr>
        <p:spPr>
          <a:xfrm>
            <a:off x="838200" y="1441623"/>
            <a:ext cx="10515600" cy="5090984"/>
          </a:xfrm>
        </p:spPr>
        <p:txBody>
          <a:bodyPr/>
          <a:lstStyle/>
          <a:p>
            <a:r>
              <a:rPr lang="en-US" dirty="0">
                <a:sym typeface="Wingdings" panose="05000000000000000000" pitchFamily="2" charset="2"/>
              </a:rPr>
              <a:t>Your Farming Value is your card * 1,000     (shillings)</a:t>
            </a:r>
          </a:p>
          <a:p>
            <a:r>
              <a:rPr lang="en-US" dirty="0">
                <a:sym typeface="Wingdings" panose="05000000000000000000" pitchFamily="2" charset="2"/>
              </a:rPr>
              <a:t>Earnings each round =</a:t>
            </a:r>
          </a:p>
          <a:p>
            <a:pPr lvl="1"/>
            <a:r>
              <a:rPr lang="en-US" u="sng" dirty="0">
                <a:sym typeface="Wingdings" panose="05000000000000000000" pitchFamily="2" charset="2"/>
              </a:rPr>
              <a:t>Direct farming earnings</a:t>
            </a:r>
            <a:r>
              <a:rPr lang="en-US" dirty="0">
                <a:sym typeface="Wingdings" panose="05000000000000000000" pitchFamily="2" charset="2"/>
              </a:rPr>
              <a:t>: Farming Value if no-one in community adopts EBA, increased by 5% for each person (including you) who adopts</a:t>
            </a:r>
          </a:p>
          <a:p>
            <a:pPr lvl="2"/>
            <a:r>
              <a:rPr lang="en-US" dirty="0">
                <a:sym typeface="Wingdings" panose="05000000000000000000" pitchFamily="2" charset="2"/>
              </a:rPr>
              <a:t>Reflects EBA ecosystem benefits shared by local farmers through water quality</a:t>
            </a:r>
          </a:p>
          <a:p>
            <a:pPr lvl="1"/>
            <a:r>
              <a:rPr lang="en-US" dirty="0">
                <a:sym typeface="Wingdings" panose="05000000000000000000" pitchFamily="2" charset="2"/>
              </a:rPr>
              <a:t>Plus or minus </a:t>
            </a:r>
            <a:r>
              <a:rPr lang="en-US" u="sng" dirty="0">
                <a:sym typeface="Wingdings" panose="05000000000000000000" pitchFamily="2" charset="2"/>
              </a:rPr>
              <a:t>EBA effect on farm productivity</a:t>
            </a:r>
            <a:r>
              <a:rPr lang="en-US" dirty="0">
                <a:sym typeface="Wingdings" panose="05000000000000000000" pitchFamily="2" charset="2"/>
              </a:rPr>
              <a:t> if adopt</a:t>
            </a:r>
          </a:p>
          <a:p>
            <a:pPr lvl="2"/>
            <a:r>
              <a:rPr lang="en-US" dirty="0">
                <a:sym typeface="Wingdings" panose="05000000000000000000" pitchFamily="2" charset="2"/>
              </a:rPr>
              <a:t>Depends on EBA, and in some cases also depends on chance (weather / technology)</a:t>
            </a:r>
          </a:p>
          <a:p>
            <a:pPr lvl="1"/>
            <a:r>
              <a:rPr lang="en-US" dirty="0">
                <a:sym typeface="Wingdings" panose="05000000000000000000" pitchFamily="2" charset="2"/>
              </a:rPr>
              <a:t>Minus </a:t>
            </a:r>
            <a:r>
              <a:rPr lang="en-US" u="sng" dirty="0">
                <a:sym typeface="Wingdings" panose="05000000000000000000" pitchFamily="2" charset="2"/>
              </a:rPr>
              <a:t>adoption cost</a:t>
            </a:r>
            <a:r>
              <a:rPr lang="en-US" dirty="0">
                <a:sym typeface="Wingdings" panose="05000000000000000000" pitchFamily="2" charset="2"/>
              </a:rPr>
              <a:t> if adopt: in real life this is labor, represent here as 1,000</a:t>
            </a:r>
          </a:p>
          <a:p>
            <a:pPr lvl="1"/>
            <a:r>
              <a:rPr lang="en-US" dirty="0">
                <a:sym typeface="Wingdings" panose="05000000000000000000" pitchFamily="2" charset="2"/>
              </a:rPr>
              <a:t>Plus </a:t>
            </a:r>
            <a:r>
              <a:rPr lang="en-US" u="sng" dirty="0">
                <a:sym typeface="Wingdings" panose="05000000000000000000" pitchFamily="2" charset="2"/>
              </a:rPr>
              <a:t>government payments</a:t>
            </a:r>
            <a:r>
              <a:rPr lang="en-US" dirty="0">
                <a:sym typeface="Wingdings" panose="05000000000000000000" pitchFamily="2" charset="2"/>
              </a:rPr>
              <a:t> if adopt and if there are payments</a:t>
            </a:r>
          </a:p>
          <a:p>
            <a:pPr lvl="2"/>
            <a:r>
              <a:rPr lang="en-US" dirty="0">
                <a:sym typeface="Wingdings" panose="05000000000000000000" pitchFamily="2" charset="2"/>
              </a:rPr>
              <a:t>Depends on policies in place</a:t>
            </a:r>
          </a:p>
        </p:txBody>
      </p:sp>
      <p:sp>
        <p:nvSpPr>
          <p:cNvPr id="7" name="Rectangle 6">
            <a:extLst>
              <a:ext uri="{FF2B5EF4-FFF2-40B4-BE49-F238E27FC236}">
                <a16:creationId xmlns:a16="http://schemas.microsoft.com/office/drawing/2014/main" id="{86EB51DA-7D10-4EA4-ACD9-3F8711B5B5E7}"/>
              </a:ext>
            </a:extLst>
          </p:cNvPr>
          <p:cNvSpPr/>
          <p:nvPr/>
        </p:nvSpPr>
        <p:spPr>
          <a:xfrm>
            <a:off x="6785749" y="1506022"/>
            <a:ext cx="548112"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a:t>
            </a:r>
            <a:endParaRPr lang="en-US" dirty="0"/>
          </a:p>
        </p:txBody>
      </p:sp>
      <p:sp>
        <p:nvSpPr>
          <p:cNvPr id="9" name="Rectangle 8">
            <a:extLst>
              <a:ext uri="{FF2B5EF4-FFF2-40B4-BE49-F238E27FC236}">
                <a16:creationId xmlns:a16="http://schemas.microsoft.com/office/drawing/2014/main" id="{3D8DED28-C8F2-49CF-8B17-FC1166955937}"/>
              </a:ext>
            </a:extLst>
          </p:cNvPr>
          <p:cNvSpPr/>
          <p:nvPr/>
        </p:nvSpPr>
        <p:spPr>
          <a:xfrm>
            <a:off x="11004024" y="4208497"/>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243030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14" y="365125"/>
            <a:ext cx="11532972" cy="1325563"/>
          </a:xfrm>
        </p:spPr>
        <p:txBody>
          <a:bodyPr>
            <a:normAutofit/>
          </a:bodyPr>
          <a:lstStyle/>
          <a:p>
            <a:r>
              <a:rPr lang="en-US" b="1" dirty="0"/>
              <a:t>Disclaimer: The EBA Effects In the Game Are NOT Indicative of How These Practices Actually Perform!</a:t>
            </a:r>
          </a:p>
        </p:txBody>
      </p:sp>
      <p:sp>
        <p:nvSpPr>
          <p:cNvPr id="3" name="Content Placeholder 2"/>
          <p:cNvSpPr>
            <a:spLocks noGrp="1"/>
          </p:cNvSpPr>
          <p:nvPr>
            <p:ph idx="1"/>
          </p:nvPr>
        </p:nvSpPr>
        <p:spPr>
          <a:xfrm>
            <a:off x="635213" y="1825625"/>
            <a:ext cx="10921574" cy="4351338"/>
          </a:xfrm>
        </p:spPr>
        <p:txBody>
          <a:bodyPr/>
          <a:lstStyle/>
          <a:p>
            <a:r>
              <a:rPr lang="en-US" dirty="0"/>
              <a:t>We made up numbers &amp; matched them to names of EBA practices</a:t>
            </a:r>
          </a:p>
          <a:p>
            <a:r>
              <a:rPr lang="en-US" dirty="0"/>
              <a:t>Actual effects of practices seem to incompletely understood by scientists</a:t>
            </a:r>
          </a:p>
          <a:p>
            <a:r>
              <a:rPr lang="en-US" dirty="0"/>
              <a:t>General idea (uncertainty, some possible sacrifice) does seem true</a:t>
            </a:r>
          </a:p>
        </p:txBody>
      </p:sp>
    </p:spTree>
    <p:extLst>
      <p:ext uri="{BB962C8B-B14F-4D97-AF65-F5344CB8AC3E}">
        <p14:creationId xmlns:p14="http://schemas.microsoft.com/office/powerpoint/2010/main" val="2217315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63"/>
            <a:ext cx="10515600" cy="851126"/>
          </a:xfrm>
        </p:spPr>
        <p:txBody>
          <a:bodyPr/>
          <a:lstStyle/>
          <a:p>
            <a:r>
              <a:rPr lang="en-US" b="1" dirty="0"/>
              <a:t>Our First EBA Practice: Riparian Buffer Strips</a:t>
            </a:r>
          </a:p>
        </p:txBody>
      </p:sp>
      <p:sp>
        <p:nvSpPr>
          <p:cNvPr id="3" name="Content Placeholder 2"/>
          <p:cNvSpPr>
            <a:spLocks noGrp="1"/>
          </p:cNvSpPr>
          <p:nvPr>
            <p:ph idx="1"/>
          </p:nvPr>
        </p:nvSpPr>
        <p:spPr>
          <a:xfrm>
            <a:off x="838200" y="6454066"/>
            <a:ext cx="10515600" cy="344333"/>
          </a:xfrm>
        </p:spPr>
        <p:txBody>
          <a:bodyPr>
            <a:normAutofit fontScale="77500" lnSpcReduction="20000"/>
          </a:bodyPr>
          <a:lstStyle/>
          <a:p>
            <a:pPr marL="0" indent="0">
              <a:buNone/>
            </a:pPr>
            <a:r>
              <a:rPr lang="en-US" dirty="0"/>
              <a:t>Photo from </a:t>
            </a:r>
            <a:r>
              <a:rPr lang="en-US" dirty="0">
                <a:hlinkClick r:id="rId2"/>
              </a:rPr>
              <a:t>https://www.niwa.co.nz/news/dairy-turns-the-corner</a:t>
            </a:r>
            <a:r>
              <a:rPr lang="en-US" dirty="0"/>
              <a:t> </a:t>
            </a:r>
          </a:p>
        </p:txBody>
      </p:sp>
      <p:pic>
        <p:nvPicPr>
          <p:cNvPr id="2050" name="Picture 2" descr="https://www.niwa.co.nz/sites/niwa.co.nz/files/styles/large/public/RIPARIAN_STRIP_planting_Kaniwhani_waikato-July-08-039_credit_john_quinn_NIWA.jpg?itok=Zmt_7Mv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778273"/>
            <a:ext cx="11239500" cy="561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096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Riparian Buffer Strip</a:t>
            </a:r>
          </a:p>
        </p:txBody>
      </p:sp>
      <p:sp>
        <p:nvSpPr>
          <p:cNvPr id="3" name="Content Placeholder 2"/>
          <p:cNvSpPr>
            <a:spLocks noGrp="1"/>
          </p:cNvSpPr>
          <p:nvPr>
            <p:ph idx="1"/>
          </p:nvPr>
        </p:nvSpPr>
        <p:spPr/>
        <p:txBody>
          <a:bodyPr/>
          <a:lstStyle/>
          <a:p>
            <a:r>
              <a:rPr lang="en-US" dirty="0"/>
              <a:t>(a.k.a. riparian buffer, stream buffer, buffer strip)</a:t>
            </a:r>
          </a:p>
          <a:p>
            <a:r>
              <a:rPr lang="en-US" dirty="0"/>
              <a:t>Give up strips of otherwise-farmable land on edges of stream / river</a:t>
            </a:r>
          </a:p>
          <a:p>
            <a:r>
              <a:rPr lang="en-US" dirty="0"/>
              <a:t>These usually are the best land: best soil and water</a:t>
            </a:r>
          </a:p>
          <a:p>
            <a:r>
              <a:rPr lang="en-US" dirty="0"/>
              <a:t>Planted with natural vegetation that reduces erosion and filters runoff into waterway</a:t>
            </a:r>
          </a:p>
          <a:p>
            <a:r>
              <a:rPr lang="en-US" dirty="0"/>
              <a:t>Also may provide habitat for wildlife</a:t>
            </a:r>
          </a:p>
        </p:txBody>
      </p:sp>
    </p:spTree>
    <p:extLst>
      <p:ext uri="{BB962C8B-B14F-4D97-AF65-F5344CB8AC3E}">
        <p14:creationId xmlns:p14="http://schemas.microsoft.com/office/powerpoint/2010/main" val="25432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Conservation Period 1: </a:t>
            </a:r>
            <a:br>
              <a:rPr lang="en-US" b="1" dirty="0"/>
            </a:br>
            <a:r>
              <a:rPr lang="en-US" b="1" dirty="0"/>
              <a:t>No Government Involvement</a:t>
            </a:r>
          </a:p>
        </p:txBody>
      </p:sp>
      <p:sp>
        <p:nvSpPr>
          <p:cNvPr id="3" name="Content Placeholder 2"/>
          <p:cNvSpPr>
            <a:spLocks noGrp="1"/>
          </p:cNvSpPr>
          <p:nvPr>
            <p:ph idx="1"/>
          </p:nvPr>
        </p:nvSpPr>
        <p:spPr>
          <a:xfrm>
            <a:off x="626853" y="1825625"/>
            <a:ext cx="10938294" cy="4351338"/>
          </a:xfrm>
        </p:spPr>
        <p:txBody>
          <a:bodyPr/>
          <a:lstStyle/>
          <a:p>
            <a:r>
              <a:rPr lang="en-US" dirty="0"/>
              <a:t>EBA practice: riparian buffer strip</a:t>
            </a:r>
          </a:p>
          <a:p>
            <a:pPr lvl="1"/>
            <a:r>
              <a:rPr lang="en-US" dirty="0"/>
              <a:t>Reduces direct farming income by 10%</a:t>
            </a:r>
          </a:p>
          <a:p>
            <a:r>
              <a:rPr lang="en-US" dirty="0"/>
              <a:t>Cost to adopt: 1,000</a:t>
            </a:r>
          </a:p>
          <a:p>
            <a:r>
              <a:rPr lang="en-US" dirty="0"/>
              <a:t>Government payment to adopt: none</a:t>
            </a:r>
          </a:p>
          <a:p>
            <a:r>
              <a:rPr lang="en-US" dirty="0"/>
              <a:t>Ecosystem service benefits: 5% times number of adopters</a:t>
            </a:r>
          </a:p>
          <a:p>
            <a:r>
              <a:rPr lang="en-US" dirty="0"/>
              <a:t>Earnings if adopt:</a:t>
            </a:r>
          </a:p>
          <a:p>
            <a:pPr lvl="1"/>
            <a:r>
              <a:rPr lang="en-US" dirty="0"/>
              <a:t>Earnings = Farming Value * (1 + # adopters * 5%) – Farming Value * 10% – 1,000 </a:t>
            </a:r>
          </a:p>
          <a:p>
            <a:r>
              <a:rPr lang="en-US" dirty="0"/>
              <a:t>Earnings if don’t adopt:</a:t>
            </a:r>
          </a:p>
          <a:p>
            <a:pPr lvl="1"/>
            <a:r>
              <a:rPr lang="en-US" dirty="0"/>
              <a:t>Earnings = Farming Value * (1 + # adopters * 5%)</a:t>
            </a:r>
          </a:p>
        </p:txBody>
      </p:sp>
      <p:sp>
        <p:nvSpPr>
          <p:cNvPr id="5" name="Rectangle 4">
            <a:extLst>
              <a:ext uri="{FF2B5EF4-FFF2-40B4-BE49-F238E27FC236}">
                <a16:creationId xmlns:a16="http://schemas.microsoft.com/office/drawing/2014/main" id="{74E24F27-DA4C-4FE6-B65A-D930AE4FE274}"/>
              </a:ext>
            </a:extLst>
          </p:cNvPr>
          <p:cNvSpPr/>
          <p:nvPr/>
        </p:nvSpPr>
        <p:spPr>
          <a:xfrm>
            <a:off x="3837275" y="2802685"/>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
        <p:nvSpPr>
          <p:cNvPr id="7" name="Rectangle 6">
            <a:extLst>
              <a:ext uri="{FF2B5EF4-FFF2-40B4-BE49-F238E27FC236}">
                <a16:creationId xmlns:a16="http://schemas.microsoft.com/office/drawing/2014/main" id="{B07825D8-FE0A-49B3-8E57-8483EF32390E}"/>
              </a:ext>
            </a:extLst>
          </p:cNvPr>
          <p:cNvSpPr/>
          <p:nvPr/>
        </p:nvSpPr>
        <p:spPr>
          <a:xfrm>
            <a:off x="11178912" y="4743452"/>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4075407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Conservation Period 2: </a:t>
            </a:r>
            <a:br>
              <a:rPr lang="en-US" b="1" dirty="0"/>
            </a:br>
            <a:r>
              <a:rPr lang="en-US" b="1" dirty="0"/>
              <a:t>Flat Adoption Subsidy</a:t>
            </a:r>
          </a:p>
        </p:txBody>
      </p:sp>
      <p:sp>
        <p:nvSpPr>
          <p:cNvPr id="3" name="Content Placeholder 2"/>
          <p:cNvSpPr>
            <a:spLocks noGrp="1"/>
          </p:cNvSpPr>
          <p:nvPr>
            <p:ph idx="1"/>
          </p:nvPr>
        </p:nvSpPr>
        <p:spPr>
          <a:xfrm>
            <a:off x="626853" y="1825625"/>
            <a:ext cx="10938294" cy="4351338"/>
          </a:xfrm>
        </p:spPr>
        <p:txBody>
          <a:bodyPr/>
          <a:lstStyle/>
          <a:p>
            <a:r>
              <a:rPr lang="en-US" dirty="0"/>
              <a:t>EBA practice: riparian buffer strip</a:t>
            </a:r>
          </a:p>
          <a:p>
            <a:pPr lvl="1"/>
            <a:r>
              <a:rPr lang="en-US" dirty="0"/>
              <a:t>Reduces farming income by 10%</a:t>
            </a:r>
          </a:p>
          <a:p>
            <a:r>
              <a:rPr lang="en-US" dirty="0"/>
              <a:t>Cost to adopt: 1,000</a:t>
            </a:r>
          </a:p>
          <a:p>
            <a:r>
              <a:rPr lang="en-US" dirty="0"/>
              <a:t>Government payment to adopt: 1,500</a:t>
            </a:r>
          </a:p>
          <a:p>
            <a:r>
              <a:rPr lang="en-US" dirty="0"/>
              <a:t>Ecosystem service benefits: 5% times number of adopters</a:t>
            </a:r>
          </a:p>
          <a:p>
            <a:r>
              <a:rPr lang="en-US" dirty="0"/>
              <a:t>Earnings if adopt:</a:t>
            </a:r>
          </a:p>
          <a:p>
            <a:pPr lvl="1"/>
            <a:r>
              <a:rPr lang="en-US" dirty="0"/>
              <a:t>Earnings = Farming Value * (1 + # adopters * 5%) – Farming Value * 10% + 500 </a:t>
            </a:r>
          </a:p>
          <a:p>
            <a:r>
              <a:rPr lang="en-US" dirty="0"/>
              <a:t>Earnings if don’t adopt:</a:t>
            </a:r>
          </a:p>
          <a:p>
            <a:pPr lvl="1"/>
            <a:r>
              <a:rPr lang="en-US" dirty="0"/>
              <a:t>Earnings = Farming Value * (1 + # adopters * 5%)</a:t>
            </a:r>
          </a:p>
        </p:txBody>
      </p:sp>
      <p:sp>
        <p:nvSpPr>
          <p:cNvPr id="4" name="Oval 3"/>
          <p:cNvSpPr/>
          <p:nvPr/>
        </p:nvSpPr>
        <p:spPr>
          <a:xfrm>
            <a:off x="320615" y="3094008"/>
            <a:ext cx="7707702" cy="7303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048BBAE-C049-4333-9E5B-035EACE815FB}"/>
              </a:ext>
            </a:extLst>
          </p:cNvPr>
          <p:cNvSpPr/>
          <p:nvPr/>
        </p:nvSpPr>
        <p:spPr>
          <a:xfrm>
            <a:off x="3824690" y="2810774"/>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
        <p:nvSpPr>
          <p:cNvPr id="8" name="Rectangle 7">
            <a:extLst>
              <a:ext uri="{FF2B5EF4-FFF2-40B4-BE49-F238E27FC236}">
                <a16:creationId xmlns:a16="http://schemas.microsoft.com/office/drawing/2014/main" id="{F9C986CB-E8EC-48B1-B041-73A52E0E8E0B}"/>
              </a:ext>
            </a:extLst>
          </p:cNvPr>
          <p:cNvSpPr/>
          <p:nvPr/>
        </p:nvSpPr>
        <p:spPr>
          <a:xfrm>
            <a:off x="6387642" y="3318979"/>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
        <p:nvSpPr>
          <p:cNvPr id="10" name="Rectangle 9">
            <a:extLst>
              <a:ext uri="{FF2B5EF4-FFF2-40B4-BE49-F238E27FC236}">
                <a16:creationId xmlns:a16="http://schemas.microsoft.com/office/drawing/2014/main" id="{1F6B6FA7-4EDB-44BB-8AF3-00FAAC2854A0}"/>
              </a:ext>
            </a:extLst>
          </p:cNvPr>
          <p:cNvSpPr/>
          <p:nvPr/>
        </p:nvSpPr>
        <p:spPr>
          <a:xfrm>
            <a:off x="10928541" y="4724791"/>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1784331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Conservation Period 3: </a:t>
            </a:r>
            <a:br>
              <a:rPr lang="en-US" b="1" dirty="0"/>
            </a:br>
            <a:r>
              <a:rPr lang="en-US" b="1" dirty="0"/>
              <a:t>Conservation Auction</a:t>
            </a:r>
          </a:p>
        </p:txBody>
      </p:sp>
      <p:sp>
        <p:nvSpPr>
          <p:cNvPr id="3" name="Content Placeholder 2"/>
          <p:cNvSpPr>
            <a:spLocks noGrp="1"/>
          </p:cNvSpPr>
          <p:nvPr>
            <p:ph idx="1"/>
          </p:nvPr>
        </p:nvSpPr>
        <p:spPr>
          <a:xfrm>
            <a:off x="626853" y="1825625"/>
            <a:ext cx="10938294" cy="4810964"/>
          </a:xfrm>
        </p:spPr>
        <p:txBody>
          <a:bodyPr/>
          <a:lstStyle/>
          <a:p>
            <a:r>
              <a:rPr lang="en-US" dirty="0"/>
              <a:t>EBA practice: riparian buffer strip</a:t>
            </a:r>
          </a:p>
          <a:p>
            <a:pPr lvl="1"/>
            <a:r>
              <a:rPr lang="en-US" dirty="0"/>
              <a:t>Reduces farming income by 10%</a:t>
            </a:r>
          </a:p>
          <a:p>
            <a:r>
              <a:rPr lang="en-US" dirty="0"/>
              <a:t>Cost to adopt: 1,000</a:t>
            </a:r>
          </a:p>
          <a:p>
            <a:r>
              <a:rPr lang="en-US" dirty="0"/>
              <a:t>Government payment to adopt: smallest bid </a:t>
            </a:r>
            <a:r>
              <a:rPr lang="en-US" i="1" dirty="0"/>
              <a:t>not </a:t>
            </a:r>
            <a:r>
              <a:rPr lang="en-US" dirty="0"/>
              <a:t>accepted</a:t>
            </a:r>
          </a:p>
          <a:p>
            <a:r>
              <a:rPr lang="en-US" dirty="0"/>
              <a:t>Ecosystem service benefits: 5% times number of adopters</a:t>
            </a:r>
          </a:p>
          <a:p>
            <a:r>
              <a:rPr lang="en-US" dirty="0"/>
              <a:t>Earnings if adopt:</a:t>
            </a:r>
          </a:p>
          <a:p>
            <a:pPr lvl="1"/>
            <a:r>
              <a:rPr lang="en-US" dirty="0"/>
              <a:t>Earnings = Farming Value * (1 + # adopters * 5%) – Farming Value * 10% – 1,000  + auction payment </a:t>
            </a:r>
          </a:p>
          <a:p>
            <a:r>
              <a:rPr lang="en-US" dirty="0"/>
              <a:t>Earnings if don’t adopt:</a:t>
            </a:r>
          </a:p>
          <a:p>
            <a:pPr lvl="1"/>
            <a:r>
              <a:rPr lang="en-US" dirty="0"/>
              <a:t>Earnings = Farming Value * (1 + # adopters * 5%)</a:t>
            </a:r>
          </a:p>
        </p:txBody>
      </p:sp>
      <p:sp>
        <p:nvSpPr>
          <p:cNvPr id="4" name="Oval 3"/>
          <p:cNvSpPr/>
          <p:nvPr/>
        </p:nvSpPr>
        <p:spPr>
          <a:xfrm>
            <a:off x="320615" y="3094008"/>
            <a:ext cx="9887310" cy="7303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EAADFC1-BD22-4A87-A3C0-9A8B908454DD}"/>
              </a:ext>
            </a:extLst>
          </p:cNvPr>
          <p:cNvSpPr/>
          <p:nvPr/>
        </p:nvSpPr>
        <p:spPr>
          <a:xfrm>
            <a:off x="3806173" y="2798334"/>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
        <p:nvSpPr>
          <p:cNvPr id="8" name="Rectangle 7">
            <a:extLst>
              <a:ext uri="{FF2B5EF4-FFF2-40B4-BE49-F238E27FC236}">
                <a16:creationId xmlns:a16="http://schemas.microsoft.com/office/drawing/2014/main" id="{AB0B984C-2DC4-4433-8346-B51C3CCC8945}"/>
              </a:ext>
            </a:extLst>
          </p:cNvPr>
          <p:cNvSpPr/>
          <p:nvPr/>
        </p:nvSpPr>
        <p:spPr>
          <a:xfrm>
            <a:off x="11178912" y="4743453"/>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396869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678" y="81036"/>
            <a:ext cx="11564644" cy="942310"/>
          </a:xfrm>
        </p:spPr>
        <p:txBody>
          <a:bodyPr/>
          <a:lstStyle/>
          <a:p>
            <a:r>
              <a:rPr lang="en-US" b="1" dirty="0"/>
              <a:t>Our Next EBA Practice: Low-Till / No-Till Farming</a:t>
            </a:r>
          </a:p>
        </p:txBody>
      </p:sp>
      <p:sp>
        <p:nvSpPr>
          <p:cNvPr id="3" name="Content Placeholder 2"/>
          <p:cNvSpPr>
            <a:spLocks noGrp="1"/>
          </p:cNvSpPr>
          <p:nvPr>
            <p:ph idx="1"/>
          </p:nvPr>
        </p:nvSpPr>
        <p:spPr>
          <a:xfrm>
            <a:off x="838200" y="6276516"/>
            <a:ext cx="10515600" cy="424235"/>
          </a:xfrm>
        </p:spPr>
        <p:txBody>
          <a:bodyPr>
            <a:normAutofit fontScale="92500" lnSpcReduction="10000"/>
          </a:bodyPr>
          <a:lstStyle/>
          <a:p>
            <a:pPr marL="0" indent="0">
              <a:buNone/>
            </a:pPr>
            <a:r>
              <a:rPr lang="en-US" dirty="0"/>
              <a:t>Photos from </a:t>
            </a:r>
            <a:r>
              <a:rPr lang="en-US" dirty="0">
                <a:hlinkClick r:id="rId2"/>
              </a:rPr>
              <a:t>http://www.fao.org/docrep/009/a0100e/a0100e07.htm</a:t>
            </a:r>
            <a:r>
              <a:rPr lang="en-US" dirty="0"/>
              <a:t> </a:t>
            </a:r>
          </a:p>
        </p:txBody>
      </p:sp>
      <p:pic>
        <p:nvPicPr>
          <p:cNvPr id="1030" name="Picture 6" descr="http://www.fao.org/docrep/009/a0100e/a0100e0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023345"/>
            <a:ext cx="3547369" cy="52359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ao.org/docrep/009/a0100e/a0100e0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680" y="1677975"/>
            <a:ext cx="6010184" cy="392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61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Objectives</a:t>
            </a:r>
          </a:p>
        </p:txBody>
      </p:sp>
      <p:sp>
        <p:nvSpPr>
          <p:cNvPr id="3" name="Content Placeholder 2"/>
          <p:cNvSpPr>
            <a:spLocks noGrp="1"/>
          </p:cNvSpPr>
          <p:nvPr>
            <p:ph idx="1"/>
          </p:nvPr>
        </p:nvSpPr>
        <p:spPr/>
        <p:txBody>
          <a:bodyPr/>
          <a:lstStyle/>
          <a:p>
            <a:r>
              <a:rPr lang="en-US" dirty="0"/>
              <a:t>Climate change’s impacts on agriculture in developing countries</a:t>
            </a:r>
          </a:p>
          <a:p>
            <a:r>
              <a:rPr lang="en-US" dirty="0"/>
              <a:t>Externalities from agriculture</a:t>
            </a:r>
          </a:p>
          <a:p>
            <a:r>
              <a:rPr lang="en-US" dirty="0"/>
              <a:t>Voluntary cooperation in the presence of externalities</a:t>
            </a:r>
          </a:p>
          <a:p>
            <a:r>
              <a:rPr lang="en-US" dirty="0"/>
              <a:t>Ecosystem based adaptation</a:t>
            </a:r>
          </a:p>
          <a:p>
            <a:r>
              <a:rPr lang="en-US" dirty="0"/>
              <a:t>Conservation contracts (flat payments and auctions)</a:t>
            </a:r>
          </a:p>
          <a:p>
            <a:r>
              <a:rPr lang="en-US" dirty="0"/>
              <a:t>Behavior under uncertainty</a:t>
            </a:r>
          </a:p>
          <a:p>
            <a:r>
              <a:rPr lang="en-US" dirty="0"/>
              <a:t>Adoption of new technologies</a:t>
            </a:r>
          </a:p>
          <a:p>
            <a:r>
              <a:rPr lang="en-US" dirty="0"/>
              <a:t>Learning spillovers</a:t>
            </a:r>
          </a:p>
        </p:txBody>
      </p:sp>
    </p:spTree>
    <p:extLst>
      <p:ext uri="{BB962C8B-B14F-4D97-AF65-F5344CB8AC3E}">
        <p14:creationId xmlns:p14="http://schemas.microsoft.com/office/powerpoint/2010/main" val="396194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Low-Till and No Till Farming</a:t>
            </a:r>
          </a:p>
        </p:txBody>
      </p:sp>
      <p:sp>
        <p:nvSpPr>
          <p:cNvPr id="3" name="Content Placeholder 2"/>
          <p:cNvSpPr>
            <a:spLocks noGrp="1"/>
          </p:cNvSpPr>
          <p:nvPr>
            <p:ph idx="1"/>
          </p:nvPr>
        </p:nvSpPr>
        <p:spPr>
          <a:xfrm>
            <a:off x="642151" y="1825625"/>
            <a:ext cx="10907698" cy="4351338"/>
          </a:xfrm>
        </p:spPr>
        <p:txBody>
          <a:bodyPr/>
          <a:lstStyle/>
          <a:p>
            <a:r>
              <a:rPr lang="en-US" dirty="0"/>
              <a:t>Conventional agriculture: till soil to remove old weeds and previous crop</a:t>
            </a:r>
          </a:p>
          <a:p>
            <a:pPr lvl="1"/>
            <a:r>
              <a:rPr lang="en-US" dirty="0"/>
              <a:t>Often mechanized</a:t>
            </a:r>
          </a:p>
          <a:p>
            <a:r>
              <a:rPr lang="en-US" dirty="0"/>
              <a:t>Low-till or no-till: drill through soil to plant seeds with less soil disturbance</a:t>
            </a:r>
          </a:p>
          <a:p>
            <a:pPr lvl="1"/>
            <a:r>
              <a:rPr lang="en-US" dirty="0"/>
              <a:t>Often more manual (more labor) – especially to fight weeds all season</a:t>
            </a:r>
          </a:p>
          <a:p>
            <a:r>
              <a:rPr lang="en-US" dirty="0"/>
              <a:t>Reduces erosion by maintaining soil structure</a:t>
            </a:r>
          </a:p>
          <a:p>
            <a:r>
              <a:rPr lang="en-US" dirty="0"/>
              <a:t>Lets soil hold more water</a:t>
            </a:r>
          </a:p>
          <a:p>
            <a:r>
              <a:rPr lang="en-US" dirty="0"/>
              <a:t>Reduces release of greenhouse gases from soil</a:t>
            </a:r>
          </a:p>
        </p:txBody>
      </p:sp>
    </p:spTree>
    <p:extLst>
      <p:ext uri="{BB962C8B-B14F-4D97-AF65-F5344CB8AC3E}">
        <p14:creationId xmlns:p14="http://schemas.microsoft.com/office/powerpoint/2010/main" val="2235940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Conservation Period 4: </a:t>
            </a:r>
            <a:br>
              <a:rPr lang="en-US" b="1" dirty="0"/>
            </a:br>
            <a:r>
              <a:rPr lang="en-US" b="1" dirty="0"/>
              <a:t>Uncertain Direct Effect</a:t>
            </a:r>
          </a:p>
        </p:txBody>
      </p:sp>
      <p:sp>
        <p:nvSpPr>
          <p:cNvPr id="3" name="Content Placeholder 2"/>
          <p:cNvSpPr>
            <a:spLocks noGrp="1"/>
          </p:cNvSpPr>
          <p:nvPr>
            <p:ph idx="1"/>
          </p:nvPr>
        </p:nvSpPr>
        <p:spPr>
          <a:xfrm>
            <a:off x="626853" y="1690688"/>
            <a:ext cx="10938294" cy="5037916"/>
          </a:xfrm>
        </p:spPr>
        <p:txBody>
          <a:bodyPr>
            <a:normAutofit/>
          </a:bodyPr>
          <a:lstStyle/>
          <a:p>
            <a:r>
              <a:rPr lang="en-US" dirty="0"/>
              <a:t>EBA practice: low-till / lo-till farming</a:t>
            </a:r>
          </a:p>
          <a:p>
            <a:pPr lvl="1"/>
            <a:r>
              <a:rPr lang="en-US" dirty="0"/>
              <a:t>Farming income may go down or up: effect may be -30% to +10% each with equal likelihood (Weather Yield Effect)</a:t>
            </a:r>
          </a:p>
          <a:p>
            <a:r>
              <a:rPr lang="en-US" dirty="0"/>
              <a:t>Cost to adopt: 1,000</a:t>
            </a:r>
          </a:p>
          <a:p>
            <a:r>
              <a:rPr lang="en-US" dirty="0"/>
              <a:t>Government payment to adopt: 1,500</a:t>
            </a:r>
          </a:p>
          <a:p>
            <a:r>
              <a:rPr lang="en-US" dirty="0"/>
              <a:t>Ecosystem service benefits: 5% times number of adopters</a:t>
            </a:r>
          </a:p>
          <a:p>
            <a:r>
              <a:rPr lang="en-US" dirty="0"/>
              <a:t>Earnings if adopt:</a:t>
            </a:r>
          </a:p>
          <a:p>
            <a:pPr lvl="1"/>
            <a:r>
              <a:rPr lang="en-US" dirty="0"/>
              <a:t>Earnings = Farming Value * (1 + # adopters * 5%) </a:t>
            </a:r>
          </a:p>
          <a:p>
            <a:pPr marL="457200" lvl="1" indent="0">
              <a:buNone/>
            </a:pPr>
            <a:r>
              <a:rPr lang="en-US" dirty="0"/>
              <a:t>     +/– Farming Value * (Weather Yield Effect) + 500 </a:t>
            </a:r>
          </a:p>
          <a:p>
            <a:r>
              <a:rPr lang="en-US" dirty="0"/>
              <a:t>Earnings if don’t adopt:</a:t>
            </a:r>
          </a:p>
          <a:p>
            <a:pPr lvl="1"/>
            <a:r>
              <a:rPr lang="en-US" dirty="0"/>
              <a:t>Earnings = Farming Value * (1 + # adopters * 5%)</a:t>
            </a:r>
          </a:p>
        </p:txBody>
      </p:sp>
      <p:sp>
        <p:nvSpPr>
          <p:cNvPr id="4" name="Oval 3"/>
          <p:cNvSpPr/>
          <p:nvPr/>
        </p:nvSpPr>
        <p:spPr>
          <a:xfrm>
            <a:off x="918714" y="5227608"/>
            <a:ext cx="7707702" cy="5520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6625" y="2035833"/>
            <a:ext cx="11741204" cy="9804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B1CA417-A732-4ED2-A4DE-8F7B0459DDFD}"/>
              </a:ext>
            </a:extLst>
          </p:cNvPr>
          <p:cNvSpPr/>
          <p:nvPr/>
        </p:nvSpPr>
        <p:spPr>
          <a:xfrm>
            <a:off x="3862157" y="2992063"/>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
        <p:nvSpPr>
          <p:cNvPr id="9" name="Rectangle 8">
            <a:extLst>
              <a:ext uri="{FF2B5EF4-FFF2-40B4-BE49-F238E27FC236}">
                <a16:creationId xmlns:a16="http://schemas.microsoft.com/office/drawing/2014/main" id="{BCA92399-D30C-45B2-8BC9-7D0D52CDDDE3}"/>
              </a:ext>
            </a:extLst>
          </p:cNvPr>
          <p:cNvSpPr/>
          <p:nvPr/>
        </p:nvSpPr>
        <p:spPr>
          <a:xfrm>
            <a:off x="7451332" y="5318987"/>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
        <p:nvSpPr>
          <p:cNvPr id="11" name="Rectangle 10">
            <a:extLst>
              <a:ext uri="{FF2B5EF4-FFF2-40B4-BE49-F238E27FC236}">
                <a16:creationId xmlns:a16="http://schemas.microsoft.com/office/drawing/2014/main" id="{DC8B6DCE-7CC1-42D8-B82C-69E1838DAFAD}"/>
              </a:ext>
            </a:extLst>
          </p:cNvPr>
          <p:cNvSpPr/>
          <p:nvPr/>
        </p:nvSpPr>
        <p:spPr>
          <a:xfrm>
            <a:off x="6381427" y="3484859"/>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3056840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183"/>
            <a:ext cx="10515600" cy="948770"/>
          </a:xfrm>
        </p:spPr>
        <p:txBody>
          <a:bodyPr/>
          <a:lstStyle/>
          <a:p>
            <a:r>
              <a:rPr lang="en-US" b="1" dirty="0"/>
              <a:t>Our Next EBA Practices: Agroforestry</a:t>
            </a:r>
          </a:p>
        </p:txBody>
      </p:sp>
      <p:sp>
        <p:nvSpPr>
          <p:cNvPr id="3" name="Content Placeholder 2"/>
          <p:cNvSpPr>
            <a:spLocks noGrp="1"/>
          </p:cNvSpPr>
          <p:nvPr>
            <p:ph idx="1"/>
          </p:nvPr>
        </p:nvSpPr>
        <p:spPr>
          <a:xfrm>
            <a:off x="838200" y="6409679"/>
            <a:ext cx="10515600" cy="379845"/>
          </a:xfrm>
        </p:spPr>
        <p:txBody>
          <a:bodyPr>
            <a:normAutofit fontScale="77500" lnSpcReduction="20000"/>
          </a:bodyPr>
          <a:lstStyle/>
          <a:p>
            <a:pPr marL="0" indent="0">
              <a:buNone/>
            </a:pPr>
            <a:r>
              <a:rPr lang="en-US" dirty="0"/>
              <a:t>Photo from </a:t>
            </a:r>
            <a:r>
              <a:rPr lang="en-US" dirty="0">
                <a:hlinkClick r:id="rId2"/>
              </a:rPr>
              <a:t>https://greentumble.com/advantages-and-disadvantages-of-agroforestry/</a:t>
            </a:r>
            <a:r>
              <a:rPr lang="en-US" dirty="0"/>
              <a:t>  </a:t>
            </a:r>
          </a:p>
        </p:txBody>
      </p:sp>
      <p:pic>
        <p:nvPicPr>
          <p:cNvPr id="1026" name="Picture 2" descr="Advantages and disadvantages of agrofore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312" y="928966"/>
            <a:ext cx="8539552" cy="533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770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Agroforestry</a:t>
            </a:r>
          </a:p>
        </p:txBody>
      </p:sp>
      <p:sp>
        <p:nvSpPr>
          <p:cNvPr id="3" name="Content Placeholder 2"/>
          <p:cNvSpPr>
            <a:spLocks noGrp="1"/>
          </p:cNvSpPr>
          <p:nvPr>
            <p:ph idx="1"/>
          </p:nvPr>
        </p:nvSpPr>
        <p:spPr/>
        <p:txBody>
          <a:bodyPr/>
          <a:lstStyle/>
          <a:p>
            <a:r>
              <a:rPr lang="en-US" dirty="0"/>
              <a:t>Use trees as part of farming</a:t>
            </a:r>
          </a:p>
          <a:p>
            <a:pPr lvl="1"/>
            <a:r>
              <a:rPr lang="en-US" dirty="0"/>
              <a:t>Border around fields</a:t>
            </a:r>
          </a:p>
          <a:p>
            <a:pPr lvl="1"/>
            <a:r>
              <a:rPr lang="en-US" dirty="0"/>
              <a:t>Interspersed throughout fields (“intercropping”)</a:t>
            </a:r>
          </a:p>
          <a:p>
            <a:r>
              <a:rPr lang="en-US" dirty="0"/>
              <a:t>Native species that retain soil and reduce runoff</a:t>
            </a:r>
          </a:p>
          <a:p>
            <a:r>
              <a:rPr lang="en-US" dirty="0"/>
              <a:t>Take up space, water, and nutrients</a:t>
            </a:r>
          </a:p>
          <a:p>
            <a:r>
              <a:rPr lang="en-US" dirty="0"/>
              <a:t>Windbreak &amp; soil / water retention, local cooling</a:t>
            </a:r>
          </a:p>
          <a:p>
            <a:r>
              <a:rPr lang="en-US" dirty="0"/>
              <a:t>Net effect is ambiguous! Results vary.</a:t>
            </a:r>
          </a:p>
        </p:txBody>
      </p:sp>
    </p:spTree>
    <p:extLst>
      <p:ext uri="{BB962C8B-B14F-4D97-AF65-F5344CB8AC3E}">
        <p14:creationId xmlns:p14="http://schemas.microsoft.com/office/powerpoint/2010/main" val="1276954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652"/>
            <a:ext cx="10515600" cy="1325563"/>
          </a:xfrm>
        </p:spPr>
        <p:txBody>
          <a:bodyPr/>
          <a:lstStyle/>
          <a:p>
            <a:r>
              <a:rPr lang="en-US" b="1" dirty="0"/>
              <a:t>Uncertain Mean Effect *AND*</a:t>
            </a:r>
            <a:br>
              <a:rPr lang="en-US" b="1" dirty="0"/>
            </a:br>
            <a:r>
              <a:rPr lang="en-US" b="1" dirty="0"/>
              <a:t>Uncertain Idiosyncratic Effect!</a:t>
            </a:r>
          </a:p>
        </p:txBody>
      </p:sp>
      <p:pic>
        <p:nvPicPr>
          <p:cNvPr id="3" name="Picture 2"/>
          <p:cNvPicPr>
            <a:picLocks noChangeAspect="1"/>
          </p:cNvPicPr>
          <p:nvPr/>
        </p:nvPicPr>
        <p:blipFill>
          <a:blip r:embed="rId2"/>
          <a:stretch>
            <a:fillRect/>
          </a:stretch>
        </p:blipFill>
        <p:spPr>
          <a:xfrm>
            <a:off x="1576317" y="1485579"/>
            <a:ext cx="9039366" cy="4965020"/>
          </a:xfrm>
          <a:prstGeom prst="rect">
            <a:avLst/>
          </a:prstGeom>
        </p:spPr>
      </p:pic>
    </p:spTree>
    <p:extLst>
      <p:ext uri="{BB962C8B-B14F-4D97-AF65-F5344CB8AC3E}">
        <p14:creationId xmlns:p14="http://schemas.microsoft.com/office/powerpoint/2010/main" val="11884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Conservation Periods 5A &amp; 5B: </a:t>
            </a:r>
            <a:br>
              <a:rPr lang="en-US" b="1" dirty="0"/>
            </a:br>
            <a:r>
              <a:rPr lang="en-US" b="1" dirty="0"/>
              <a:t>Uncertain but Correlated Direct Effect </a:t>
            </a:r>
          </a:p>
        </p:txBody>
      </p:sp>
      <p:sp>
        <p:nvSpPr>
          <p:cNvPr id="3" name="Content Placeholder 2"/>
          <p:cNvSpPr>
            <a:spLocks noGrp="1"/>
          </p:cNvSpPr>
          <p:nvPr>
            <p:ph idx="1"/>
          </p:nvPr>
        </p:nvSpPr>
        <p:spPr>
          <a:xfrm>
            <a:off x="626853" y="1825625"/>
            <a:ext cx="10938294" cy="4908730"/>
          </a:xfrm>
        </p:spPr>
        <p:txBody>
          <a:bodyPr>
            <a:normAutofit lnSpcReduction="10000"/>
          </a:bodyPr>
          <a:lstStyle/>
          <a:p>
            <a:r>
              <a:rPr lang="en-US" dirty="0"/>
              <a:t>EBA practice: border agroforestry</a:t>
            </a:r>
          </a:p>
          <a:p>
            <a:pPr lvl="1"/>
            <a:r>
              <a:rPr lang="en-US" dirty="0"/>
              <a:t>Mean effect on everyone’s farming income is either -30% or +10%</a:t>
            </a:r>
          </a:p>
          <a:p>
            <a:pPr lvl="1"/>
            <a:r>
              <a:rPr lang="en-US" dirty="0"/>
              <a:t>Each person’s personal effect is that mean effect plus/minus a random number</a:t>
            </a:r>
          </a:p>
          <a:p>
            <a:r>
              <a:rPr lang="en-US" dirty="0"/>
              <a:t>Cost to adopt: 1,000</a:t>
            </a:r>
          </a:p>
          <a:p>
            <a:r>
              <a:rPr lang="en-US" dirty="0"/>
              <a:t>Government payment to adopt: 1,500</a:t>
            </a:r>
          </a:p>
          <a:p>
            <a:r>
              <a:rPr lang="en-US" dirty="0"/>
              <a:t>Ecosystem service benefits: 5% times number of adopters</a:t>
            </a:r>
          </a:p>
          <a:p>
            <a:r>
              <a:rPr lang="en-US" dirty="0"/>
              <a:t>Earnings if adopt:</a:t>
            </a:r>
          </a:p>
          <a:p>
            <a:pPr lvl="1"/>
            <a:r>
              <a:rPr lang="en-US" dirty="0"/>
              <a:t>Earnings = Farming Value * (1 + # adopters * 5%) </a:t>
            </a:r>
          </a:p>
          <a:p>
            <a:pPr marL="457200" lvl="1" indent="0">
              <a:buNone/>
            </a:pPr>
            <a:r>
              <a:rPr lang="en-US" dirty="0"/>
              <a:t>     +/– Farming Value * (Unknown Yield Effect) + 500 </a:t>
            </a:r>
          </a:p>
          <a:p>
            <a:r>
              <a:rPr lang="en-US" dirty="0"/>
              <a:t>Earnings if don’t adopt:</a:t>
            </a:r>
          </a:p>
          <a:p>
            <a:pPr lvl="1"/>
            <a:r>
              <a:rPr lang="en-US" dirty="0"/>
              <a:t>Earnings = Farming Value * (1 + # adopters * 5%)</a:t>
            </a:r>
          </a:p>
        </p:txBody>
      </p:sp>
      <p:sp>
        <p:nvSpPr>
          <p:cNvPr id="4" name="Oval 3"/>
          <p:cNvSpPr/>
          <p:nvPr/>
        </p:nvSpPr>
        <p:spPr>
          <a:xfrm>
            <a:off x="234349" y="2168105"/>
            <a:ext cx="11330797" cy="8856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DA5415-AF97-480A-BCB2-B4703C47EF24}"/>
              </a:ext>
            </a:extLst>
          </p:cNvPr>
          <p:cNvSpPr/>
          <p:nvPr/>
        </p:nvSpPr>
        <p:spPr>
          <a:xfrm>
            <a:off x="3843496" y="3059668"/>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
        <p:nvSpPr>
          <p:cNvPr id="8" name="Rectangle 7">
            <a:extLst>
              <a:ext uri="{FF2B5EF4-FFF2-40B4-BE49-F238E27FC236}">
                <a16:creationId xmlns:a16="http://schemas.microsoft.com/office/drawing/2014/main" id="{D9A93719-3BB7-46DB-AF41-72C647C08C7E}"/>
              </a:ext>
            </a:extLst>
          </p:cNvPr>
          <p:cNvSpPr/>
          <p:nvPr/>
        </p:nvSpPr>
        <p:spPr>
          <a:xfrm>
            <a:off x="6368981" y="3501396"/>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
        <p:nvSpPr>
          <p:cNvPr id="10" name="Rectangle 9">
            <a:extLst>
              <a:ext uri="{FF2B5EF4-FFF2-40B4-BE49-F238E27FC236}">
                <a16:creationId xmlns:a16="http://schemas.microsoft.com/office/drawing/2014/main" id="{D5AC02FE-20E2-42EE-88ED-EBF66E414FAD}"/>
              </a:ext>
            </a:extLst>
          </p:cNvPr>
          <p:cNvSpPr/>
          <p:nvPr/>
        </p:nvSpPr>
        <p:spPr>
          <a:xfrm>
            <a:off x="7532198" y="5178881"/>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2761248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Conservation Periods 6A &amp; 6B: </a:t>
            </a:r>
            <a:br>
              <a:rPr lang="en-US" b="1" dirty="0"/>
            </a:br>
            <a:r>
              <a:rPr lang="en-US" b="1" dirty="0"/>
              <a:t>Pilot Bonus</a:t>
            </a:r>
          </a:p>
        </p:txBody>
      </p:sp>
      <p:sp>
        <p:nvSpPr>
          <p:cNvPr id="3" name="Content Placeholder 2"/>
          <p:cNvSpPr>
            <a:spLocks noGrp="1"/>
          </p:cNvSpPr>
          <p:nvPr>
            <p:ph idx="1"/>
          </p:nvPr>
        </p:nvSpPr>
        <p:spPr>
          <a:xfrm>
            <a:off x="626853" y="1825625"/>
            <a:ext cx="10938294" cy="4908730"/>
          </a:xfrm>
        </p:spPr>
        <p:txBody>
          <a:bodyPr>
            <a:normAutofit lnSpcReduction="10000"/>
          </a:bodyPr>
          <a:lstStyle/>
          <a:p>
            <a:r>
              <a:rPr lang="en-US" dirty="0"/>
              <a:t>EBA practice: intercropped agroforestry</a:t>
            </a:r>
          </a:p>
          <a:p>
            <a:pPr lvl="1"/>
            <a:r>
              <a:rPr lang="en-US" dirty="0"/>
              <a:t>Mean effect on everyone’s farming income is either -30% or +10%</a:t>
            </a:r>
          </a:p>
          <a:p>
            <a:pPr lvl="1"/>
            <a:r>
              <a:rPr lang="en-US" dirty="0"/>
              <a:t>Each person’s personal effect is that mean effect plus/minus a random number</a:t>
            </a:r>
          </a:p>
          <a:p>
            <a:r>
              <a:rPr lang="en-US" dirty="0"/>
              <a:t>Cost to adopt: 1,000</a:t>
            </a:r>
          </a:p>
          <a:p>
            <a:r>
              <a:rPr lang="en-US" dirty="0"/>
              <a:t>Government payment to adopt: 1,500</a:t>
            </a:r>
          </a:p>
          <a:p>
            <a:r>
              <a:rPr lang="en-US" dirty="0"/>
              <a:t>Ecosystem service benefits: 5% times number of adopters</a:t>
            </a:r>
          </a:p>
          <a:p>
            <a:r>
              <a:rPr lang="en-US" dirty="0"/>
              <a:t>Earnings if adopt:</a:t>
            </a:r>
          </a:p>
          <a:p>
            <a:pPr lvl="1"/>
            <a:r>
              <a:rPr lang="en-US" dirty="0"/>
              <a:t>Earnings = Farming Value * (1 + # adopters * 5%) +/– Farming Value * (Unknown Yield Effect) + 500    (or +1000    in the first period)</a:t>
            </a:r>
          </a:p>
          <a:p>
            <a:r>
              <a:rPr lang="en-US" dirty="0"/>
              <a:t>Earnings if don’t adopt:</a:t>
            </a:r>
          </a:p>
          <a:p>
            <a:pPr lvl="1"/>
            <a:r>
              <a:rPr lang="en-US" dirty="0"/>
              <a:t>Earnings = Farming Value * (1 + # adopters * 5%)</a:t>
            </a:r>
          </a:p>
        </p:txBody>
      </p:sp>
      <p:sp>
        <p:nvSpPr>
          <p:cNvPr id="4" name="Oval 3"/>
          <p:cNvSpPr/>
          <p:nvPr/>
        </p:nvSpPr>
        <p:spPr>
          <a:xfrm>
            <a:off x="2505974" y="5072332"/>
            <a:ext cx="5418826" cy="4313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0044DDF-C05E-4F67-A073-830BD292E103}"/>
              </a:ext>
            </a:extLst>
          </p:cNvPr>
          <p:cNvSpPr/>
          <p:nvPr/>
        </p:nvSpPr>
        <p:spPr>
          <a:xfrm>
            <a:off x="3843495" y="3059668"/>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
        <p:nvSpPr>
          <p:cNvPr id="8" name="Rectangle 7">
            <a:extLst>
              <a:ext uri="{FF2B5EF4-FFF2-40B4-BE49-F238E27FC236}">
                <a16:creationId xmlns:a16="http://schemas.microsoft.com/office/drawing/2014/main" id="{36434039-8E77-4BA7-ACC1-7683701BE68C}"/>
              </a:ext>
            </a:extLst>
          </p:cNvPr>
          <p:cNvSpPr/>
          <p:nvPr/>
        </p:nvSpPr>
        <p:spPr>
          <a:xfrm>
            <a:off x="6381424" y="3500679"/>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
        <p:nvSpPr>
          <p:cNvPr id="10" name="Rectangle 9">
            <a:extLst>
              <a:ext uri="{FF2B5EF4-FFF2-40B4-BE49-F238E27FC236}">
                <a16:creationId xmlns:a16="http://schemas.microsoft.com/office/drawing/2014/main" id="{2BEA22AF-0ECA-4B08-A4CF-E7DF598E9497}"/>
              </a:ext>
            </a:extLst>
          </p:cNvPr>
          <p:cNvSpPr/>
          <p:nvPr/>
        </p:nvSpPr>
        <p:spPr>
          <a:xfrm>
            <a:off x="3544917" y="5103326"/>
            <a:ext cx="34977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a:t>
            </a:r>
            <a:endParaRPr lang="en-US" dirty="0"/>
          </a:p>
        </p:txBody>
      </p:sp>
      <p:sp>
        <p:nvSpPr>
          <p:cNvPr id="12" name="Rectangle 11">
            <a:extLst>
              <a:ext uri="{FF2B5EF4-FFF2-40B4-BE49-F238E27FC236}">
                <a16:creationId xmlns:a16="http://schemas.microsoft.com/office/drawing/2014/main" id="{F626B4A6-5F4A-4159-9B5D-6105F0524918}"/>
              </a:ext>
            </a:extLst>
          </p:cNvPr>
          <p:cNvSpPr/>
          <p:nvPr/>
        </p:nvSpPr>
        <p:spPr>
          <a:xfrm>
            <a:off x="5000491" y="5103326"/>
            <a:ext cx="349776"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877202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 Discussion</a:t>
            </a:r>
          </a:p>
        </p:txBody>
      </p:sp>
      <p:sp>
        <p:nvSpPr>
          <p:cNvPr id="3" name="Content Placeholder 2"/>
          <p:cNvSpPr>
            <a:spLocks noGrp="1"/>
          </p:cNvSpPr>
          <p:nvPr>
            <p:ph idx="1"/>
          </p:nvPr>
        </p:nvSpPr>
        <p:spPr/>
        <p:txBody>
          <a:bodyPr/>
          <a:lstStyle/>
          <a:p>
            <a:r>
              <a:rPr lang="en-US" dirty="0"/>
              <a:t>Why did you make the adoption choices you made?</a:t>
            </a:r>
          </a:p>
          <a:p>
            <a:r>
              <a:rPr lang="en-US" dirty="0"/>
              <a:t>How do individuals make decisions when outcomes are uncertain? How should policymakers make decisions when policies’ impacts are uncertain?</a:t>
            </a:r>
          </a:p>
          <a:p>
            <a:r>
              <a:rPr lang="en-US" dirty="0"/>
              <a:t>If you wanted farmers in your country to undertake a new practice for EBA, what policies would you favor?</a:t>
            </a:r>
          </a:p>
          <a:p>
            <a:r>
              <a:rPr lang="en-US" dirty="0"/>
              <a:t>What about the money that funds these PES programs? Where does it come from? What effects does it probably have on inequality?</a:t>
            </a:r>
          </a:p>
        </p:txBody>
      </p:sp>
    </p:spTree>
    <p:extLst>
      <p:ext uri="{BB962C8B-B14F-4D97-AF65-F5344CB8AC3E}">
        <p14:creationId xmlns:p14="http://schemas.microsoft.com/office/powerpoint/2010/main" val="2776095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Climate Change</a:t>
            </a:r>
          </a:p>
        </p:txBody>
      </p:sp>
      <p:sp>
        <p:nvSpPr>
          <p:cNvPr id="3" name="Content Placeholder 2"/>
          <p:cNvSpPr>
            <a:spLocks noGrp="1"/>
          </p:cNvSpPr>
          <p:nvPr>
            <p:ph idx="1"/>
          </p:nvPr>
        </p:nvSpPr>
        <p:spPr>
          <a:xfrm>
            <a:off x="838200" y="1825624"/>
            <a:ext cx="10515600" cy="4726095"/>
          </a:xfrm>
        </p:spPr>
        <p:txBody>
          <a:bodyPr/>
          <a:lstStyle/>
          <a:p>
            <a:r>
              <a:rPr lang="en-US" dirty="0"/>
              <a:t>Net emission of greenhouse gases increases temperature globally</a:t>
            </a:r>
          </a:p>
          <a:p>
            <a:r>
              <a:rPr lang="en-US" dirty="0"/>
              <a:t>Temperature increase hurts people directly, changes precipitation patterns, and alters ecosystems</a:t>
            </a:r>
          </a:p>
          <a:p>
            <a:r>
              <a:rPr lang="en-US" i="1" dirty="0"/>
              <a:t>Mitigation </a:t>
            </a:r>
            <a:r>
              <a:rPr lang="en-US" dirty="0"/>
              <a:t>reduces emissions, to reduce climate change</a:t>
            </a:r>
          </a:p>
          <a:p>
            <a:r>
              <a:rPr lang="en-US" i="1" dirty="0"/>
              <a:t>Adaptation </a:t>
            </a:r>
            <a:r>
              <a:rPr lang="en-US" dirty="0"/>
              <a:t>is costly actions taken by people or governments to reduce damages from climate change</a:t>
            </a:r>
          </a:p>
          <a:p>
            <a:r>
              <a:rPr lang="en-US" i="1" dirty="0"/>
              <a:t>Damages </a:t>
            </a:r>
            <a:r>
              <a:rPr lang="en-US" dirty="0"/>
              <a:t>are the costs borne by people as a result of climate change, given the adaptation and mitigation that have been done</a:t>
            </a:r>
          </a:p>
        </p:txBody>
      </p:sp>
    </p:spTree>
    <p:extLst>
      <p:ext uri="{BB962C8B-B14F-4D97-AF65-F5344CB8AC3E}">
        <p14:creationId xmlns:p14="http://schemas.microsoft.com/office/powerpoint/2010/main" val="912683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63" y="365125"/>
            <a:ext cx="12028074" cy="1325563"/>
          </a:xfrm>
        </p:spPr>
        <p:txBody>
          <a:bodyPr/>
          <a:lstStyle/>
          <a:p>
            <a:r>
              <a:rPr lang="en-US" b="1" dirty="0"/>
              <a:t>Climate Change &amp; Agriculture in Developing Countries</a:t>
            </a:r>
          </a:p>
        </p:txBody>
      </p:sp>
      <p:sp>
        <p:nvSpPr>
          <p:cNvPr id="3" name="Content Placeholder 2"/>
          <p:cNvSpPr>
            <a:spLocks noGrp="1"/>
          </p:cNvSpPr>
          <p:nvPr>
            <p:ph idx="1"/>
          </p:nvPr>
        </p:nvSpPr>
        <p:spPr/>
        <p:txBody>
          <a:bodyPr/>
          <a:lstStyle/>
          <a:p>
            <a:r>
              <a:rPr lang="en-US" dirty="0"/>
              <a:t>Tropical latitudes and low-lying areas expect largest damages</a:t>
            </a:r>
          </a:p>
          <a:p>
            <a:r>
              <a:rPr lang="en-US" dirty="0"/>
              <a:t>Increased temperature</a:t>
            </a:r>
          </a:p>
          <a:p>
            <a:r>
              <a:rPr lang="en-US" dirty="0"/>
              <a:t>Shifting precipitation patterns</a:t>
            </a:r>
          </a:p>
          <a:p>
            <a:r>
              <a:rPr lang="en-US" dirty="0"/>
              <a:t>More variability, more extreme events</a:t>
            </a:r>
          </a:p>
          <a:p>
            <a:r>
              <a:rPr lang="en-US" dirty="0">
                <a:sym typeface="Wingdings" panose="05000000000000000000" pitchFamily="2" charset="2"/>
              </a:rPr>
              <a:t> More erosion from extreme precipitation patterns</a:t>
            </a:r>
          </a:p>
          <a:p>
            <a:r>
              <a:rPr lang="en-US" dirty="0">
                <a:sym typeface="Wingdings" panose="05000000000000000000" pitchFamily="2" charset="2"/>
              </a:rPr>
              <a:t> Ecosystems and cultivated land are becoming more vulnerable</a:t>
            </a:r>
          </a:p>
          <a:p>
            <a:endParaRPr lang="en-US" dirty="0"/>
          </a:p>
        </p:txBody>
      </p:sp>
    </p:spTree>
    <p:extLst>
      <p:ext uri="{BB962C8B-B14F-4D97-AF65-F5344CB8AC3E}">
        <p14:creationId xmlns:p14="http://schemas.microsoft.com/office/powerpoint/2010/main" val="4198202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Ecosystem Services:</a:t>
            </a:r>
            <a:br>
              <a:rPr lang="en-US" b="1" dirty="0"/>
            </a:br>
            <a:r>
              <a:rPr lang="en-US" b="1" dirty="0"/>
              <a:t>Efficiency and Cost-Effectiveness</a:t>
            </a:r>
          </a:p>
        </p:txBody>
      </p:sp>
      <p:sp>
        <p:nvSpPr>
          <p:cNvPr id="3" name="Content Placeholder 2"/>
          <p:cNvSpPr>
            <a:spLocks noGrp="1"/>
          </p:cNvSpPr>
          <p:nvPr>
            <p:ph idx="1"/>
          </p:nvPr>
        </p:nvSpPr>
        <p:spPr>
          <a:xfrm>
            <a:off x="455720" y="1825625"/>
            <a:ext cx="11280560" cy="4701696"/>
          </a:xfrm>
        </p:spPr>
        <p:txBody>
          <a:bodyPr/>
          <a:lstStyle/>
          <a:p>
            <a:r>
              <a:rPr lang="en-US" dirty="0"/>
              <a:t>Ecosystem services: benefits we get from naturally-functioning ecosystems</a:t>
            </a:r>
          </a:p>
          <a:p>
            <a:pPr lvl="1"/>
            <a:r>
              <a:rPr lang="en-US" dirty="0"/>
              <a:t>Examples: carbon sequestration, flood prevention, aesthetic value</a:t>
            </a:r>
          </a:p>
          <a:p>
            <a:r>
              <a:rPr lang="en-US" dirty="0"/>
              <a:t>These are usually positive externalities</a:t>
            </a:r>
          </a:p>
          <a:p>
            <a:r>
              <a:rPr lang="en-US" dirty="0"/>
              <a:t>Efficiency: fix the externality </a:t>
            </a:r>
            <a:r>
              <a:rPr lang="en-US" dirty="0">
                <a:sym typeface="Wingdings" panose="05000000000000000000" pitchFamily="2" charset="2"/>
              </a:rPr>
              <a:t></a:t>
            </a:r>
            <a:r>
              <a:rPr lang="en-US" dirty="0"/>
              <a:t> get the right amount of conservation</a:t>
            </a:r>
          </a:p>
          <a:p>
            <a:r>
              <a:rPr lang="en-US" dirty="0"/>
              <a:t>Cost-effectiveness: get a level of conservation at the least possible cost</a:t>
            </a:r>
          </a:p>
          <a:p>
            <a:pPr lvl="1"/>
            <a:r>
              <a:rPr lang="en-US" dirty="0"/>
              <a:t>Opportunity cost of conservation varies</a:t>
            </a:r>
          </a:p>
          <a:p>
            <a:pPr lvl="1"/>
            <a:r>
              <a:rPr lang="en-US" dirty="0"/>
              <a:t>The lowest-cost land should be enrolled</a:t>
            </a:r>
          </a:p>
          <a:p>
            <a:pPr lvl="1"/>
            <a:r>
              <a:rPr lang="en-US" dirty="0"/>
              <a:t>Allocative efficiency</a:t>
            </a:r>
          </a:p>
        </p:txBody>
      </p:sp>
    </p:spTree>
    <p:extLst>
      <p:ext uri="{BB962C8B-B14F-4D97-AF65-F5344CB8AC3E}">
        <p14:creationId xmlns:p14="http://schemas.microsoft.com/office/powerpoint/2010/main" val="2866502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447"/>
            <a:ext cx="10515600" cy="1325563"/>
          </a:xfrm>
        </p:spPr>
        <p:txBody>
          <a:bodyPr/>
          <a:lstStyle/>
          <a:p>
            <a:r>
              <a:rPr lang="en-US" b="1" dirty="0"/>
              <a:t>Ecosystem Based Adaptation</a:t>
            </a:r>
            <a:endParaRPr lang="en-US" dirty="0"/>
          </a:p>
        </p:txBody>
      </p:sp>
      <p:sp>
        <p:nvSpPr>
          <p:cNvPr id="3" name="Content Placeholder 2"/>
          <p:cNvSpPr>
            <a:spLocks noGrp="1"/>
          </p:cNvSpPr>
          <p:nvPr>
            <p:ph idx="1"/>
          </p:nvPr>
        </p:nvSpPr>
        <p:spPr>
          <a:xfrm>
            <a:off x="563590" y="6176791"/>
            <a:ext cx="11064818" cy="529539"/>
          </a:xfrm>
        </p:spPr>
        <p:txBody>
          <a:bodyPr>
            <a:normAutofit fontScale="70000" lnSpcReduction="20000"/>
          </a:bodyPr>
          <a:lstStyle/>
          <a:p>
            <a:pPr marL="0" indent="0">
              <a:buNone/>
            </a:pPr>
            <a:r>
              <a:rPr lang="en-US" dirty="0"/>
              <a:t>Photo from </a:t>
            </a:r>
            <a:r>
              <a:rPr lang="en-US" dirty="0">
                <a:hlinkClick r:id="rId2"/>
              </a:rPr>
              <a:t>http://web.unep.org/climatechange/adaptation/what-we-do/ecosystem-based-adaptation</a:t>
            </a:r>
            <a:r>
              <a:rPr lang="en-US" dirty="0"/>
              <a:t> </a:t>
            </a:r>
          </a:p>
        </p:txBody>
      </p:sp>
      <p:pic>
        <p:nvPicPr>
          <p:cNvPr id="1026" name="Picture 2" descr="http://web.unep.org/climatechange/adaptation/sites/unep.org.climatechange.adaptation/files/g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134" y="0"/>
            <a:ext cx="17175014" cy="601125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6606" y="515975"/>
            <a:ext cx="12078788" cy="27392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bg1"/>
                </a:solidFill>
              </a:rPr>
              <a:t>Ecosystem Based Adaptation</a:t>
            </a:r>
          </a:p>
        </p:txBody>
      </p:sp>
    </p:spTree>
    <p:extLst>
      <p:ext uri="{BB962C8B-B14F-4D97-AF65-F5344CB8AC3E}">
        <p14:creationId xmlns:p14="http://schemas.microsoft.com/office/powerpoint/2010/main" val="3905278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Ecosystem-Based Adaptation (EBA)</a:t>
            </a:r>
          </a:p>
        </p:txBody>
      </p:sp>
      <p:sp>
        <p:nvSpPr>
          <p:cNvPr id="3" name="Content Placeholder 2"/>
          <p:cNvSpPr>
            <a:spLocks noGrp="1"/>
          </p:cNvSpPr>
          <p:nvPr>
            <p:ph idx="1"/>
          </p:nvPr>
        </p:nvSpPr>
        <p:spPr>
          <a:xfrm>
            <a:off x="766439" y="1825625"/>
            <a:ext cx="10659122" cy="4699462"/>
          </a:xfrm>
        </p:spPr>
        <p:txBody>
          <a:bodyPr/>
          <a:lstStyle/>
          <a:p>
            <a:r>
              <a:rPr lang="en-US" dirty="0"/>
              <a:t>Adaptation: costly actions that can be done to reduce damages</a:t>
            </a:r>
          </a:p>
          <a:p>
            <a:r>
              <a:rPr lang="en-US" dirty="0"/>
              <a:t>Ecosystem-based adaptation:</a:t>
            </a:r>
          </a:p>
          <a:p>
            <a:pPr lvl="1"/>
            <a:r>
              <a:rPr lang="en-US" dirty="0"/>
              <a:t>“Ecosystem-based adaptation is the use of biodiversity and ecosystem services as part of an overall adaptation strategy to help people to adapt to the adverse effects of climate change.” Convention on Biological Diversity (2009)</a:t>
            </a:r>
          </a:p>
          <a:p>
            <a:r>
              <a:rPr lang="en-US" dirty="0"/>
              <a:t>Promoted by UN and other international NGOs</a:t>
            </a:r>
          </a:p>
          <a:p>
            <a:r>
              <a:rPr lang="en-US" dirty="0"/>
              <a:t>EBA used in agriculture to reduce climate damages to productivity AND to reduce impact of agriculture on ecosystems</a:t>
            </a:r>
          </a:p>
          <a:p>
            <a:pPr lvl="1"/>
            <a:r>
              <a:rPr lang="en-US" dirty="0"/>
              <a:t>Conservation of water supplies in conditions that increase erosion</a:t>
            </a:r>
          </a:p>
          <a:p>
            <a:pPr lvl="1"/>
            <a:r>
              <a:rPr lang="en-US" dirty="0"/>
              <a:t>Private benefits and public benefits… but private costs</a:t>
            </a:r>
          </a:p>
        </p:txBody>
      </p:sp>
    </p:spTree>
    <p:extLst>
      <p:ext uri="{BB962C8B-B14F-4D97-AF65-F5344CB8AC3E}">
        <p14:creationId xmlns:p14="http://schemas.microsoft.com/office/powerpoint/2010/main" val="95132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EBA Practices in Agriculture</a:t>
            </a:r>
          </a:p>
        </p:txBody>
      </p:sp>
      <p:sp>
        <p:nvSpPr>
          <p:cNvPr id="3" name="Content Placeholder 2"/>
          <p:cNvSpPr>
            <a:spLocks noGrp="1"/>
          </p:cNvSpPr>
          <p:nvPr>
            <p:ph idx="1"/>
          </p:nvPr>
        </p:nvSpPr>
        <p:spPr/>
        <p:txBody>
          <a:bodyPr/>
          <a:lstStyle/>
          <a:p>
            <a:r>
              <a:rPr lang="en-US" dirty="0"/>
              <a:t>Riparian buffer strips</a:t>
            </a:r>
          </a:p>
          <a:p>
            <a:r>
              <a:rPr lang="en-US" dirty="0"/>
              <a:t>Low-till farming</a:t>
            </a:r>
          </a:p>
          <a:p>
            <a:r>
              <a:rPr lang="en-US" dirty="0"/>
              <a:t>New seed varieties</a:t>
            </a:r>
          </a:p>
          <a:p>
            <a:r>
              <a:rPr lang="en-US" dirty="0"/>
              <a:t>Mulching</a:t>
            </a:r>
          </a:p>
          <a:p>
            <a:r>
              <a:rPr lang="en-US" dirty="0"/>
              <a:t>Cover crops</a:t>
            </a:r>
          </a:p>
        </p:txBody>
      </p:sp>
    </p:spTree>
    <p:extLst>
      <p:ext uri="{BB962C8B-B14F-4D97-AF65-F5344CB8AC3E}">
        <p14:creationId xmlns:p14="http://schemas.microsoft.com/office/powerpoint/2010/main" val="315942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Payments for Ecosystem Services (PES)</a:t>
            </a:r>
          </a:p>
        </p:txBody>
      </p:sp>
      <p:sp>
        <p:nvSpPr>
          <p:cNvPr id="3" name="Content Placeholder 2"/>
          <p:cNvSpPr>
            <a:spLocks noGrp="1"/>
          </p:cNvSpPr>
          <p:nvPr>
            <p:ph idx="1"/>
          </p:nvPr>
        </p:nvSpPr>
        <p:spPr>
          <a:xfrm>
            <a:off x="491231" y="1825625"/>
            <a:ext cx="11209538" cy="4351338"/>
          </a:xfrm>
        </p:spPr>
        <p:txBody>
          <a:bodyPr/>
          <a:lstStyle/>
          <a:p>
            <a:r>
              <a:rPr lang="en-US" dirty="0"/>
              <a:t>PES can internalize public goods’ externality (monetize ecosystem services)</a:t>
            </a:r>
          </a:p>
          <a:p>
            <a:r>
              <a:rPr lang="en-US" dirty="0"/>
              <a:t>Voluntary participation: ensures low-opportunity-cost land enrolls</a:t>
            </a:r>
          </a:p>
          <a:p>
            <a:r>
              <a:rPr lang="en-US" dirty="0"/>
              <a:t>Payments can be posted price or auction</a:t>
            </a:r>
          </a:p>
          <a:p>
            <a:pPr lvl="1"/>
            <a:r>
              <a:rPr lang="en-US" dirty="0"/>
              <a:t>Posted price = government declares a payment they’ll offer; land users decide whether to enroll based on that price</a:t>
            </a:r>
          </a:p>
          <a:p>
            <a:pPr lvl="1"/>
            <a:r>
              <a:rPr lang="en-US" dirty="0"/>
              <a:t>Auction = possible participants declare bids; government decides which to accept and how much to pay</a:t>
            </a:r>
          </a:p>
          <a:p>
            <a:pPr lvl="1"/>
            <a:r>
              <a:rPr lang="en-US" dirty="0"/>
              <a:t>Auction is helpful if policymaker doesn’t know distribution of costs</a:t>
            </a:r>
          </a:p>
          <a:p>
            <a:pPr lvl="1"/>
            <a:endParaRPr lang="en-US" dirty="0"/>
          </a:p>
        </p:txBody>
      </p:sp>
    </p:spTree>
    <p:extLst>
      <p:ext uri="{BB962C8B-B14F-4D97-AF65-F5344CB8AC3E}">
        <p14:creationId xmlns:p14="http://schemas.microsoft.com/office/powerpoint/2010/main" val="1703136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1684</Words>
  <Application>Microsoft Office PowerPoint</Application>
  <PresentationFormat>Widescreen</PresentationFormat>
  <Paragraphs>208</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Wingdings</vt:lpstr>
      <vt:lpstr>Office Theme</vt:lpstr>
      <vt:lpstr>Seeds of Learning: Ecosystem-Based Adaptation Interactive Game</vt:lpstr>
      <vt:lpstr>Learning Objectives</vt:lpstr>
      <vt:lpstr>Climate Change</vt:lpstr>
      <vt:lpstr>Climate Change &amp; Agriculture in Developing Countries</vt:lpstr>
      <vt:lpstr>Ecosystem Services: Efficiency and Cost-Effectiveness</vt:lpstr>
      <vt:lpstr>Ecosystem Based Adaptation</vt:lpstr>
      <vt:lpstr>Ecosystem-Based Adaptation (EBA)</vt:lpstr>
      <vt:lpstr>Example EBA Practices in Agriculture</vt:lpstr>
      <vt:lpstr>Payments for Ecosystem Services (PES)</vt:lpstr>
      <vt:lpstr>The EBA Game</vt:lpstr>
      <vt:lpstr>Contract Periods</vt:lpstr>
      <vt:lpstr>Participant Earnings Each Round</vt:lpstr>
      <vt:lpstr>Disclaimer: The EBA Effects In the Game Are NOT Indicative of How These Practices Actually Perform!</vt:lpstr>
      <vt:lpstr>Our First EBA Practice: Riparian Buffer Strips</vt:lpstr>
      <vt:lpstr>Riparian Buffer Strip</vt:lpstr>
      <vt:lpstr>Conservation Period 1:  No Government Involvement</vt:lpstr>
      <vt:lpstr>Conservation Period 2:  Flat Adoption Subsidy</vt:lpstr>
      <vt:lpstr>Conservation Period 3:  Conservation Auction</vt:lpstr>
      <vt:lpstr>Our Next EBA Practice: Low-Till / No-Till Farming</vt:lpstr>
      <vt:lpstr>Low-Till and No Till Farming</vt:lpstr>
      <vt:lpstr>Conservation Period 4:  Uncertain Direct Effect</vt:lpstr>
      <vt:lpstr>Our Next EBA Practices: Agroforestry</vt:lpstr>
      <vt:lpstr>Agroforestry</vt:lpstr>
      <vt:lpstr>Uncertain Mean Effect *AND* Uncertain Idiosyncratic Effect!</vt:lpstr>
      <vt:lpstr>Conservation Periods 5A &amp; 5B:  Uncertain but Correlated Direct Effect </vt:lpstr>
      <vt:lpstr>Conservation Periods 6A &amp; 6B:  Pilot Bonus</vt:lpstr>
      <vt:lpstr>Class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Games to  Teach Environmental Economics: “Seeds of Learning”</dc:title>
  <dc:creator>Sarah Jacobson</dc:creator>
  <cp:lastModifiedBy>Sarah Jacobson</cp:lastModifiedBy>
  <cp:revision>25</cp:revision>
  <dcterms:created xsi:type="dcterms:W3CDTF">2018-06-24T15:50:14Z</dcterms:created>
  <dcterms:modified xsi:type="dcterms:W3CDTF">2021-01-18T21:22:37Z</dcterms:modified>
</cp:coreProperties>
</file>