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32"/>
  </p:notesMasterIdLst>
  <p:handoutMasterIdLst>
    <p:handoutMasterId r:id="rId33"/>
  </p:handoutMasterIdLst>
  <p:sldIdLst>
    <p:sldId id="256" r:id="rId2"/>
    <p:sldId id="502" r:id="rId3"/>
    <p:sldId id="522" r:id="rId4"/>
    <p:sldId id="505" r:id="rId5"/>
    <p:sldId id="503" r:id="rId6"/>
    <p:sldId id="506" r:id="rId7"/>
    <p:sldId id="509" r:id="rId8"/>
    <p:sldId id="511" r:id="rId9"/>
    <p:sldId id="512" r:id="rId10"/>
    <p:sldId id="510" r:id="rId11"/>
    <p:sldId id="513" r:id="rId12"/>
    <p:sldId id="507" r:id="rId13"/>
    <p:sldId id="519" r:id="rId14"/>
    <p:sldId id="514" r:id="rId15"/>
    <p:sldId id="515" r:id="rId16"/>
    <p:sldId id="517" r:id="rId17"/>
    <p:sldId id="516" r:id="rId18"/>
    <p:sldId id="518" r:id="rId19"/>
    <p:sldId id="520" r:id="rId20"/>
    <p:sldId id="521" r:id="rId21"/>
    <p:sldId id="523" r:id="rId22"/>
    <p:sldId id="525" r:id="rId23"/>
    <p:sldId id="527" r:id="rId24"/>
    <p:sldId id="528" r:id="rId25"/>
    <p:sldId id="529" r:id="rId26"/>
    <p:sldId id="508" r:id="rId27"/>
    <p:sldId id="530" r:id="rId28"/>
    <p:sldId id="531" r:id="rId29"/>
    <p:sldId id="532" r:id="rId30"/>
    <p:sldId id="395" r:id="rId31"/>
  </p:sldIdLst>
  <p:sldSz cx="9144000" cy="6858000" type="screen4x3"/>
  <p:notesSz cx="7315200" cy="9601200"/>
  <p:defaultTextStyle>
    <a:defPPr>
      <a:defRPr lang="en-US"/>
    </a:defPPr>
    <a:lvl1pPr algn="l" rtl="0" fontAlgn="base">
      <a:spcBef>
        <a:spcPct val="0"/>
      </a:spcBef>
      <a:spcAft>
        <a:spcPct val="0"/>
      </a:spcAft>
      <a:defRPr sz="2800" kern="1200">
        <a:solidFill>
          <a:schemeClr val="tx1"/>
        </a:solidFill>
        <a:latin typeface="Kozuka Gothic Pro H" pitchFamily="34" charset="-128"/>
        <a:ea typeface="+mn-ea"/>
        <a:cs typeface="+mn-cs"/>
      </a:defRPr>
    </a:lvl1pPr>
    <a:lvl2pPr marL="457200" algn="l" rtl="0" fontAlgn="base">
      <a:spcBef>
        <a:spcPct val="0"/>
      </a:spcBef>
      <a:spcAft>
        <a:spcPct val="0"/>
      </a:spcAft>
      <a:defRPr sz="2800" kern="1200">
        <a:solidFill>
          <a:schemeClr val="tx1"/>
        </a:solidFill>
        <a:latin typeface="Kozuka Gothic Pro H" pitchFamily="34" charset="-128"/>
        <a:ea typeface="+mn-ea"/>
        <a:cs typeface="+mn-cs"/>
      </a:defRPr>
    </a:lvl2pPr>
    <a:lvl3pPr marL="914400" algn="l" rtl="0" fontAlgn="base">
      <a:spcBef>
        <a:spcPct val="0"/>
      </a:spcBef>
      <a:spcAft>
        <a:spcPct val="0"/>
      </a:spcAft>
      <a:defRPr sz="2800" kern="1200">
        <a:solidFill>
          <a:schemeClr val="tx1"/>
        </a:solidFill>
        <a:latin typeface="Kozuka Gothic Pro H" pitchFamily="34" charset="-128"/>
        <a:ea typeface="+mn-ea"/>
        <a:cs typeface="+mn-cs"/>
      </a:defRPr>
    </a:lvl3pPr>
    <a:lvl4pPr marL="1371600" algn="l" rtl="0" fontAlgn="base">
      <a:spcBef>
        <a:spcPct val="0"/>
      </a:spcBef>
      <a:spcAft>
        <a:spcPct val="0"/>
      </a:spcAft>
      <a:defRPr sz="2800" kern="1200">
        <a:solidFill>
          <a:schemeClr val="tx1"/>
        </a:solidFill>
        <a:latin typeface="Kozuka Gothic Pro H" pitchFamily="34" charset="-128"/>
        <a:ea typeface="+mn-ea"/>
        <a:cs typeface="+mn-cs"/>
      </a:defRPr>
    </a:lvl4pPr>
    <a:lvl5pPr marL="1828800" algn="l" rtl="0" fontAlgn="base">
      <a:spcBef>
        <a:spcPct val="0"/>
      </a:spcBef>
      <a:spcAft>
        <a:spcPct val="0"/>
      </a:spcAft>
      <a:defRPr sz="2800" kern="1200">
        <a:solidFill>
          <a:schemeClr val="tx1"/>
        </a:solidFill>
        <a:latin typeface="Kozuka Gothic Pro H" pitchFamily="34" charset="-128"/>
        <a:ea typeface="+mn-ea"/>
        <a:cs typeface="+mn-cs"/>
      </a:defRPr>
    </a:lvl5pPr>
    <a:lvl6pPr marL="2286000" algn="l" defTabSz="914400" rtl="0" eaLnBrk="1" latinLnBrk="0" hangingPunct="1">
      <a:defRPr sz="2800" kern="1200">
        <a:solidFill>
          <a:schemeClr val="tx1"/>
        </a:solidFill>
        <a:latin typeface="Kozuka Gothic Pro H" pitchFamily="34" charset="-128"/>
        <a:ea typeface="+mn-ea"/>
        <a:cs typeface="+mn-cs"/>
      </a:defRPr>
    </a:lvl6pPr>
    <a:lvl7pPr marL="2743200" algn="l" defTabSz="914400" rtl="0" eaLnBrk="1" latinLnBrk="0" hangingPunct="1">
      <a:defRPr sz="2800" kern="1200">
        <a:solidFill>
          <a:schemeClr val="tx1"/>
        </a:solidFill>
        <a:latin typeface="Kozuka Gothic Pro H" pitchFamily="34" charset="-128"/>
        <a:ea typeface="+mn-ea"/>
        <a:cs typeface="+mn-cs"/>
      </a:defRPr>
    </a:lvl7pPr>
    <a:lvl8pPr marL="3200400" algn="l" defTabSz="914400" rtl="0" eaLnBrk="1" latinLnBrk="0" hangingPunct="1">
      <a:defRPr sz="2800" kern="1200">
        <a:solidFill>
          <a:schemeClr val="tx1"/>
        </a:solidFill>
        <a:latin typeface="Kozuka Gothic Pro H" pitchFamily="34" charset="-128"/>
        <a:ea typeface="+mn-ea"/>
        <a:cs typeface="+mn-cs"/>
      </a:defRPr>
    </a:lvl8pPr>
    <a:lvl9pPr marL="3657600" algn="l" defTabSz="914400" rtl="0" eaLnBrk="1" latinLnBrk="0" hangingPunct="1">
      <a:defRPr sz="2800" kern="1200">
        <a:solidFill>
          <a:schemeClr val="tx1"/>
        </a:solidFill>
        <a:latin typeface="Kozuka Gothic Pro H" pitchFamily="34" charset="-128"/>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66FF33"/>
    <a:srgbClr val="FFFF00"/>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57" autoAdjust="0"/>
    <p:restoredTop sz="88248" autoAdjust="0"/>
  </p:normalViewPr>
  <p:slideViewPr>
    <p:cSldViewPr>
      <p:cViewPr>
        <p:scale>
          <a:sx n="100" d="100"/>
          <a:sy n="100" d="100"/>
        </p:scale>
        <p:origin x="-1944" y="-3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2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defTabSz="966788">
              <a:defRPr sz="1200">
                <a:latin typeface="Times New Roman" pitchFamily="18" charset="0"/>
              </a:defRPr>
            </a:lvl1pPr>
          </a:lstStyle>
          <a:p>
            <a:pPr>
              <a:defRPr/>
            </a:pPr>
            <a:endParaRPr lang="en-US"/>
          </a:p>
        </p:txBody>
      </p:sp>
      <p:sp>
        <p:nvSpPr>
          <p:cNvPr id="79875" name="Rectangle 3"/>
          <p:cNvSpPr>
            <a:spLocks noGrp="1" noChangeArrowheads="1"/>
          </p:cNvSpPr>
          <p:nvPr>
            <p:ph type="dt" sz="quarter" idx="1"/>
          </p:nvPr>
        </p:nvSpPr>
        <p:spPr bwMode="auto">
          <a:xfrm>
            <a:off x="4144963" y="0"/>
            <a:ext cx="3170237" cy="481013"/>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algn="r" defTabSz="966788">
              <a:defRPr sz="1200">
                <a:latin typeface="Times New Roman" pitchFamily="18" charset="0"/>
              </a:defRPr>
            </a:lvl1pPr>
          </a:lstStyle>
          <a:p>
            <a:pPr>
              <a:defRPr/>
            </a:pPr>
            <a:endParaRPr lang="en-US"/>
          </a:p>
        </p:txBody>
      </p:sp>
      <p:sp>
        <p:nvSpPr>
          <p:cNvPr id="79876" name="Rectangle 4"/>
          <p:cNvSpPr>
            <a:spLocks noGrp="1" noChangeArrowheads="1"/>
          </p:cNvSpPr>
          <p:nvPr>
            <p:ph type="ftr" sz="quarter" idx="2"/>
          </p:nvPr>
        </p:nvSpPr>
        <p:spPr bwMode="auto">
          <a:xfrm>
            <a:off x="0" y="9120188"/>
            <a:ext cx="3170238" cy="481012"/>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defTabSz="966788">
              <a:defRPr sz="1200">
                <a:latin typeface="Times New Roman" pitchFamily="18" charset="0"/>
              </a:defRPr>
            </a:lvl1pPr>
          </a:lstStyle>
          <a:p>
            <a:pPr>
              <a:defRPr/>
            </a:pPr>
            <a:endParaRPr lang="en-US"/>
          </a:p>
        </p:txBody>
      </p:sp>
      <p:sp>
        <p:nvSpPr>
          <p:cNvPr id="79877" name="Rectangle 5"/>
          <p:cNvSpPr>
            <a:spLocks noGrp="1" noChangeArrowheads="1"/>
          </p:cNvSpPr>
          <p:nvPr>
            <p:ph type="sldNum" sz="quarter" idx="3"/>
          </p:nvPr>
        </p:nvSpPr>
        <p:spPr bwMode="auto">
          <a:xfrm>
            <a:off x="4144963" y="9120188"/>
            <a:ext cx="3170237" cy="481012"/>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algn="r" defTabSz="966788">
              <a:defRPr sz="1200">
                <a:latin typeface="Times New Roman" pitchFamily="18" charset="0"/>
              </a:defRPr>
            </a:lvl1pPr>
          </a:lstStyle>
          <a:p>
            <a:pPr>
              <a:defRPr/>
            </a:pPr>
            <a:fld id="{C160782F-465C-40C4-AE37-920B86A5DFF6}"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none" lIns="96653" tIns="48327" rIns="96653" bIns="48327" numCol="1" anchor="t" anchorCtr="0" compatLnSpc="1">
            <a:prstTxWarp prst="textNoShape">
              <a:avLst/>
            </a:prstTxWarp>
          </a:bodyPr>
          <a:lstStyle>
            <a:lvl1pPr defTabSz="966788">
              <a:defRPr sz="1200">
                <a:latin typeface="Times New Roman" pitchFamily="18" charset="0"/>
              </a:defRPr>
            </a:lvl1pPr>
          </a:lstStyle>
          <a:p>
            <a:pPr>
              <a:defRPr/>
            </a:pPr>
            <a:endParaRPr lang="en-US"/>
          </a:p>
        </p:txBody>
      </p:sp>
      <p:sp>
        <p:nvSpPr>
          <p:cNvPr id="89091" name="Rectangle 3"/>
          <p:cNvSpPr>
            <a:spLocks noGrp="1" noChangeArrowheads="1"/>
          </p:cNvSpPr>
          <p:nvPr>
            <p:ph type="dt" idx="1"/>
          </p:nvPr>
        </p:nvSpPr>
        <p:spPr bwMode="auto">
          <a:xfrm>
            <a:off x="4144963" y="0"/>
            <a:ext cx="3170237" cy="481013"/>
          </a:xfrm>
          <a:prstGeom prst="rect">
            <a:avLst/>
          </a:prstGeom>
          <a:noFill/>
          <a:ln w="9525">
            <a:noFill/>
            <a:miter lim="800000"/>
            <a:headEnd/>
            <a:tailEnd/>
          </a:ln>
          <a:effectLst/>
        </p:spPr>
        <p:txBody>
          <a:bodyPr vert="horz" wrap="none" lIns="96653" tIns="48327" rIns="96653" bIns="48327" numCol="1" anchor="t" anchorCtr="0" compatLnSpc="1">
            <a:prstTxWarp prst="textNoShape">
              <a:avLst/>
            </a:prstTxWarp>
          </a:bodyPr>
          <a:lstStyle>
            <a:lvl1pPr algn="r" defTabSz="966788">
              <a:defRPr sz="1200">
                <a:latin typeface="Times New Roman" pitchFamily="18" charset="0"/>
              </a:defRPr>
            </a:lvl1pPr>
          </a:lstStyle>
          <a:p>
            <a:pPr>
              <a:defRPr/>
            </a:pPr>
            <a:endParaRPr lang="en-US"/>
          </a:p>
        </p:txBody>
      </p:sp>
      <p:sp>
        <p:nvSpPr>
          <p:cNvPr id="53252"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89093" name="Rectangle 5"/>
          <p:cNvSpPr>
            <a:spLocks noGrp="1" noChangeArrowheads="1"/>
          </p:cNvSpPr>
          <p:nvPr>
            <p:ph type="body" sz="quarter" idx="3"/>
          </p:nvPr>
        </p:nvSpPr>
        <p:spPr bwMode="auto">
          <a:xfrm>
            <a:off x="976313" y="4560888"/>
            <a:ext cx="5362575" cy="4321175"/>
          </a:xfrm>
          <a:prstGeom prst="rect">
            <a:avLst/>
          </a:prstGeom>
          <a:noFill/>
          <a:ln w="9525">
            <a:noFill/>
            <a:miter lim="800000"/>
            <a:headEnd/>
            <a:tailEnd/>
          </a:ln>
          <a:effectLst/>
        </p:spPr>
        <p:txBody>
          <a:bodyPr vert="horz" wrap="none" lIns="96653" tIns="48327" rIns="96653" bIns="4832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9094" name="Rectangle 6"/>
          <p:cNvSpPr>
            <a:spLocks noGrp="1" noChangeArrowheads="1"/>
          </p:cNvSpPr>
          <p:nvPr>
            <p:ph type="ftr" sz="quarter" idx="4"/>
          </p:nvPr>
        </p:nvSpPr>
        <p:spPr bwMode="auto">
          <a:xfrm>
            <a:off x="0" y="9120188"/>
            <a:ext cx="3170238" cy="481012"/>
          </a:xfrm>
          <a:prstGeom prst="rect">
            <a:avLst/>
          </a:prstGeom>
          <a:noFill/>
          <a:ln w="9525">
            <a:noFill/>
            <a:miter lim="800000"/>
            <a:headEnd/>
            <a:tailEnd/>
          </a:ln>
          <a:effectLst/>
        </p:spPr>
        <p:txBody>
          <a:bodyPr vert="horz" wrap="none" lIns="96653" tIns="48327" rIns="96653" bIns="48327" numCol="1" anchor="b" anchorCtr="0" compatLnSpc="1">
            <a:prstTxWarp prst="textNoShape">
              <a:avLst/>
            </a:prstTxWarp>
          </a:bodyPr>
          <a:lstStyle>
            <a:lvl1pPr defTabSz="966788">
              <a:defRPr sz="1200">
                <a:latin typeface="Times New Roman" pitchFamily="18" charset="0"/>
              </a:defRPr>
            </a:lvl1pPr>
          </a:lstStyle>
          <a:p>
            <a:pPr>
              <a:defRPr/>
            </a:pPr>
            <a:endParaRPr lang="en-US"/>
          </a:p>
        </p:txBody>
      </p:sp>
      <p:sp>
        <p:nvSpPr>
          <p:cNvPr id="89095" name="Rectangle 7"/>
          <p:cNvSpPr>
            <a:spLocks noGrp="1" noChangeArrowheads="1"/>
          </p:cNvSpPr>
          <p:nvPr>
            <p:ph type="sldNum" sz="quarter" idx="5"/>
          </p:nvPr>
        </p:nvSpPr>
        <p:spPr bwMode="auto">
          <a:xfrm>
            <a:off x="4144963" y="9120188"/>
            <a:ext cx="3170237" cy="481012"/>
          </a:xfrm>
          <a:prstGeom prst="rect">
            <a:avLst/>
          </a:prstGeom>
          <a:noFill/>
          <a:ln w="9525">
            <a:noFill/>
            <a:miter lim="800000"/>
            <a:headEnd/>
            <a:tailEnd/>
          </a:ln>
          <a:effectLst/>
        </p:spPr>
        <p:txBody>
          <a:bodyPr vert="horz" wrap="none" lIns="96653" tIns="48327" rIns="96653" bIns="48327" numCol="1" anchor="b" anchorCtr="0" compatLnSpc="1">
            <a:prstTxWarp prst="textNoShape">
              <a:avLst/>
            </a:prstTxWarp>
          </a:bodyPr>
          <a:lstStyle>
            <a:lvl1pPr algn="r" defTabSz="966788">
              <a:defRPr sz="1200">
                <a:latin typeface="Times New Roman" pitchFamily="18" charset="0"/>
              </a:defRPr>
            </a:lvl1pPr>
          </a:lstStyle>
          <a:p>
            <a:pPr>
              <a:defRPr/>
            </a:pPr>
            <a:fld id="{64F450DE-BBD2-4C89-819B-C48792D1C96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67CA7733-C910-4D76-915D-C43A3D798F21}" type="slidenum">
              <a:rPr lang="en-US" smtClean="0"/>
              <a:pPr/>
              <a:t>1</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Talk</a:t>
            </a:r>
            <a:r>
              <a:rPr lang="en-US" baseline="0" dirty="0" smtClean="0"/>
              <a:t> your Way to the Top, p. 17, adapted from Non-Verbal Communication by Albert </a:t>
            </a:r>
            <a:r>
              <a:rPr lang="en-US" baseline="0" dirty="0" err="1" smtClean="0"/>
              <a:t>Mehrabian</a:t>
            </a:r>
            <a:endParaRPr lang="en-US" dirty="0"/>
          </a:p>
        </p:txBody>
      </p:sp>
      <p:sp>
        <p:nvSpPr>
          <p:cNvPr id="4" name="Slide Number Placeholder 3"/>
          <p:cNvSpPr>
            <a:spLocks noGrp="1"/>
          </p:cNvSpPr>
          <p:nvPr>
            <p:ph type="sldNum" sz="quarter" idx="10"/>
          </p:nvPr>
        </p:nvSpPr>
        <p:spPr/>
        <p:txBody>
          <a:bodyPr/>
          <a:lstStyle/>
          <a:p>
            <a:pPr>
              <a:defRPr/>
            </a:pPr>
            <a:fld id="{64F450DE-BBD2-4C89-819B-C48792D1C96E}" type="slidenum">
              <a:rPr lang="en-US" smtClean="0"/>
              <a:pPr>
                <a:defRPr/>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Extensionlogo"/>
          <p:cNvPicPr>
            <a:picLocks noChangeAspect="1" noChangeArrowheads="1"/>
          </p:cNvPicPr>
          <p:nvPr/>
        </p:nvPicPr>
        <p:blipFill>
          <a:blip r:embed="rId2" cstate="print"/>
          <a:srcRect/>
          <a:stretch>
            <a:fillRect/>
          </a:stretch>
        </p:blipFill>
        <p:spPr bwMode="auto">
          <a:xfrm>
            <a:off x="0" y="0"/>
            <a:ext cx="1676400" cy="1609725"/>
          </a:xfrm>
          <a:prstGeom prst="rect">
            <a:avLst/>
          </a:prstGeom>
          <a:noFill/>
          <a:ln w="9525">
            <a:noFill/>
            <a:miter lim="800000"/>
            <a:headEnd/>
            <a:tailEnd/>
          </a:ln>
        </p:spPr>
      </p:pic>
      <p:sp>
        <p:nvSpPr>
          <p:cNvPr id="5" name="Line 8"/>
          <p:cNvSpPr>
            <a:spLocks noChangeShapeType="1"/>
          </p:cNvSpPr>
          <p:nvPr/>
        </p:nvSpPr>
        <p:spPr bwMode="auto">
          <a:xfrm>
            <a:off x="0" y="1752600"/>
            <a:ext cx="8382000" cy="0"/>
          </a:xfrm>
          <a:prstGeom prst="line">
            <a:avLst/>
          </a:prstGeom>
          <a:noFill/>
          <a:ln w="127000">
            <a:solidFill>
              <a:srgbClr val="FF6600"/>
            </a:solidFill>
            <a:round/>
            <a:headEnd/>
            <a:tailEnd/>
          </a:ln>
          <a:effectLst/>
        </p:spPr>
        <p:txBody>
          <a:bodyPr/>
          <a:lstStyle/>
          <a:p>
            <a:pPr>
              <a:defRPr/>
            </a:pPr>
            <a:endParaRPr lang="en-US"/>
          </a:p>
        </p:txBody>
      </p:sp>
      <p:sp>
        <p:nvSpPr>
          <p:cNvPr id="6" name="Line 9"/>
          <p:cNvSpPr>
            <a:spLocks noChangeShapeType="1"/>
          </p:cNvSpPr>
          <p:nvPr/>
        </p:nvSpPr>
        <p:spPr bwMode="auto">
          <a:xfrm>
            <a:off x="8382000" y="1690688"/>
            <a:ext cx="0" cy="1524000"/>
          </a:xfrm>
          <a:prstGeom prst="line">
            <a:avLst/>
          </a:prstGeom>
          <a:noFill/>
          <a:ln w="127000">
            <a:solidFill>
              <a:srgbClr val="FF6600"/>
            </a:solidFill>
            <a:round/>
            <a:headEnd/>
            <a:tailEnd/>
          </a:ln>
          <a:effectLst/>
        </p:spPr>
        <p:txBody>
          <a:bodyPr/>
          <a:lstStyle/>
          <a:p>
            <a:pPr>
              <a:defRPr/>
            </a:pPr>
            <a:endParaRPr lang="en-US"/>
          </a:p>
        </p:txBody>
      </p:sp>
      <p:sp>
        <p:nvSpPr>
          <p:cNvPr id="7" name="Line 10"/>
          <p:cNvSpPr>
            <a:spLocks noChangeShapeType="1"/>
          </p:cNvSpPr>
          <p:nvPr/>
        </p:nvSpPr>
        <p:spPr bwMode="auto">
          <a:xfrm>
            <a:off x="0" y="6172200"/>
            <a:ext cx="8382000" cy="0"/>
          </a:xfrm>
          <a:prstGeom prst="line">
            <a:avLst/>
          </a:prstGeom>
          <a:noFill/>
          <a:ln w="127000">
            <a:solidFill>
              <a:srgbClr val="FF6600"/>
            </a:solidFill>
            <a:round/>
            <a:headEnd/>
            <a:tailEnd/>
          </a:ln>
          <a:effectLst/>
        </p:spPr>
        <p:txBody>
          <a:bodyPr/>
          <a:lstStyle/>
          <a:p>
            <a:pPr>
              <a:defRPr/>
            </a:pPr>
            <a:endParaRPr lang="en-US"/>
          </a:p>
        </p:txBody>
      </p:sp>
      <p:sp>
        <p:nvSpPr>
          <p:cNvPr id="297986" name="Rectangle 2"/>
          <p:cNvSpPr>
            <a:spLocks noGrp="1" noChangeArrowheads="1"/>
          </p:cNvSpPr>
          <p:nvPr>
            <p:ph type="ctrTitle"/>
          </p:nvPr>
        </p:nvSpPr>
        <p:spPr>
          <a:xfrm>
            <a:off x="381000" y="1981200"/>
            <a:ext cx="7772400" cy="1470025"/>
          </a:xfrm>
        </p:spPr>
        <p:txBody>
          <a:bodyPr/>
          <a:lstStyle>
            <a:lvl1pPr>
              <a:defRPr/>
            </a:lvl1pPr>
          </a:lstStyle>
          <a:p>
            <a:r>
              <a:rPr lang="en-US"/>
              <a:t>Click to edit Master title style</a:t>
            </a:r>
          </a:p>
        </p:txBody>
      </p:sp>
      <p:sp>
        <p:nvSpPr>
          <p:cNvPr id="29798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8" name="Rectangle 4"/>
          <p:cNvSpPr>
            <a:spLocks noGrp="1" noChangeArrowheads="1"/>
          </p:cNvSpPr>
          <p:nvPr>
            <p:ph type="dt" sz="half" idx="10"/>
          </p:nvPr>
        </p:nvSpPr>
        <p:spPr/>
        <p:txBody>
          <a:bodyPr/>
          <a:lstStyle>
            <a:lvl1pPr>
              <a:defRPr/>
            </a:lvl1pPr>
          </a:lstStyle>
          <a:p>
            <a:pPr>
              <a:defRPr/>
            </a:pPr>
            <a:endParaRPr lang="en-US"/>
          </a:p>
        </p:txBody>
      </p:sp>
      <p:sp>
        <p:nvSpPr>
          <p:cNvPr id="9" name="Rectangle 5"/>
          <p:cNvSpPr>
            <a:spLocks noGrp="1" noChangeArrowheads="1"/>
          </p:cNvSpPr>
          <p:nvPr>
            <p:ph type="ftr" sz="quarter" idx="11"/>
          </p:nvPr>
        </p:nvSpPr>
        <p:spPr/>
        <p:txBody>
          <a:bodyPr/>
          <a:lstStyle>
            <a:lvl1pPr>
              <a:defRPr/>
            </a:lvl1pPr>
          </a:lstStyle>
          <a:p>
            <a:pPr>
              <a:defRPr/>
            </a:pPr>
            <a:endParaRPr lang="en-US"/>
          </a:p>
        </p:txBody>
      </p:sp>
      <p:sp>
        <p:nvSpPr>
          <p:cNvPr id="10" name="Rectangle 6"/>
          <p:cNvSpPr>
            <a:spLocks noGrp="1" noChangeArrowheads="1"/>
          </p:cNvSpPr>
          <p:nvPr>
            <p:ph type="sldNum" sz="quarter" idx="12"/>
          </p:nvPr>
        </p:nvSpPr>
        <p:spPr/>
        <p:txBody>
          <a:bodyPr/>
          <a:lstStyle>
            <a:lvl1pPr>
              <a:defRPr/>
            </a:lvl1pPr>
          </a:lstStyle>
          <a:p>
            <a:pPr>
              <a:defRPr/>
            </a:pPr>
            <a:fld id="{8B70702D-3DB4-407D-A4F6-D934FA40FB3D}" type="slidenum">
              <a:rPr lang="en-US"/>
              <a:pPr>
                <a:defRPr/>
              </a:pPr>
              <a:t>‹#›</a:t>
            </a:fld>
            <a:endParaRPr lang="en-US"/>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C25FC1-A0DF-410C-9D6E-E4A9201EF0E6}" type="slidenum">
              <a:rPr lang="en-US"/>
              <a:pPr>
                <a:defRPr/>
              </a:pPr>
              <a:t>‹#›</a:t>
            </a:fld>
            <a:endParaRPr lang="en-US"/>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74699B-53CF-45A1-8B7E-01FD0BD43245}" type="slidenum">
              <a:rPr lang="en-US"/>
              <a:pPr>
                <a:defRPr/>
              </a:pPr>
              <a:t>‹#›</a:t>
            </a:fld>
            <a:endParaRPr lang="en-US"/>
          </a:p>
        </p:txBody>
      </p:sp>
    </p:spTree>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49C3C6-8DED-45AD-8B63-C00884606327}" type="slidenum">
              <a:rPr lang="en-US"/>
              <a:pPr>
                <a:defRPr/>
              </a:pPr>
              <a:t>‹#›</a:t>
            </a:fld>
            <a:endParaRPr lang="en-US"/>
          </a:p>
        </p:txBody>
      </p:sp>
    </p:spTree>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8B54093-4394-4A87-9DFB-1ABCA996AFD7}" type="slidenum">
              <a:rPr lang="en-US"/>
              <a:pPr>
                <a:defRPr/>
              </a:pPr>
              <a:t>‹#›</a:t>
            </a:fld>
            <a:endParaRPr lang="en-US"/>
          </a:p>
        </p:txBody>
      </p:sp>
    </p:spTree>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4B2C9BB-5031-454C-8869-32DCC13CE3BC}" type="slidenum">
              <a:rPr lang="en-US"/>
              <a:pPr>
                <a:defRPr/>
              </a:pPr>
              <a:t>‹#›</a:t>
            </a:fld>
            <a:endParaRPr lang="en-US"/>
          </a:p>
        </p:txBody>
      </p:sp>
    </p:spTree>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C1FC3D6-E28E-46E8-AED5-00ABCD67296B}" type="slidenum">
              <a:rPr lang="en-US"/>
              <a:pPr>
                <a:defRPr/>
              </a:pPr>
              <a:t>‹#›</a:t>
            </a:fld>
            <a:endParaRPr lang="en-US"/>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56C244-E1E9-4FD2-9CBA-42748B17A9E0}" type="slidenum">
              <a:rPr lang="en-US"/>
              <a:pPr>
                <a:defRPr/>
              </a:pPr>
              <a:t>‹#›</a:t>
            </a:fld>
            <a:endParaRPr lang="en-US"/>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FC5B37-6309-4B15-AABE-F20EB7D1B645}" type="slidenum">
              <a:rPr lang="en-US"/>
              <a:pPr>
                <a:defRPr/>
              </a:pPr>
              <a:t>‹#›</a:t>
            </a:fld>
            <a:endParaRPr lang="en-US"/>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E8E4A1-35B4-4ABB-993D-0E88E6E65C37}" type="slidenum">
              <a:rPr lang="en-US"/>
              <a:pPr>
                <a:defRPr/>
              </a:pPr>
              <a:t>‹#›</a:t>
            </a:fld>
            <a:endParaRPr lang="en-US"/>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7B0BF7E-0677-4206-ACAA-201B9AF93547}" type="slidenum">
              <a:rPr lang="en-US"/>
              <a:pPr>
                <a:defRPr/>
              </a:pPr>
              <a:t>‹#›</a:t>
            </a:fld>
            <a:endParaRPr lang="en-US"/>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CFD15B7-8E4F-44E4-A824-AED7C9D3CDCC}" type="slidenum">
              <a:rPr lang="en-US"/>
              <a:pPr>
                <a:defRPr/>
              </a:pPr>
              <a:t>‹#›</a:t>
            </a:fld>
            <a:endParaRPr lang="en-U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9BD2A7C-1E9C-41F5-8984-20F9E302DD03}" type="slidenum">
              <a:rPr lang="en-US"/>
              <a:pPr>
                <a:defRPr/>
              </a:pPr>
              <a:t>‹#›</a:t>
            </a:fld>
            <a:endParaRPr lang="en-US"/>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919F043-0018-4F52-8148-7D9C2DEAC80D}" type="slidenum">
              <a:rPr lang="en-US"/>
              <a:pPr>
                <a:defRPr/>
              </a:pPr>
              <a:t>‹#›</a:t>
            </a:fld>
            <a:endParaRPr lang="en-US"/>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7414F7-16A5-4883-9776-51896AE4FDA3}" type="slidenum">
              <a:rPr lang="en-US"/>
              <a:pPr>
                <a:defRPr/>
              </a:pPr>
              <a:t>‹#›</a:t>
            </a:fld>
            <a:endParaRPr lang="en-US"/>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69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2969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2969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97A61D12-6CFB-463A-BEB1-0447F6AD9B98}" type="slidenum">
              <a:rPr lang="en-US"/>
              <a:pPr>
                <a:defRPr/>
              </a:pPr>
              <a:t>‹#›</a:t>
            </a:fld>
            <a:endParaRPr lang="en-US"/>
          </a:p>
        </p:txBody>
      </p:sp>
      <p:sp>
        <p:nvSpPr>
          <p:cNvPr id="296967" name="Line 7"/>
          <p:cNvSpPr>
            <a:spLocks noChangeShapeType="1"/>
          </p:cNvSpPr>
          <p:nvPr/>
        </p:nvSpPr>
        <p:spPr bwMode="auto">
          <a:xfrm>
            <a:off x="0" y="1371600"/>
            <a:ext cx="9144000" cy="0"/>
          </a:xfrm>
          <a:prstGeom prst="line">
            <a:avLst/>
          </a:prstGeom>
          <a:noFill/>
          <a:ln w="127000">
            <a:solidFill>
              <a:srgbClr val="FF6600"/>
            </a:solidFill>
            <a:round/>
            <a:headEnd/>
            <a:tailEnd/>
          </a:ln>
          <a:effectLst/>
        </p:spPr>
        <p:txBody>
          <a:bodyPr/>
          <a:lstStyle/>
          <a:p>
            <a:pPr>
              <a:defRPr/>
            </a:pPr>
            <a:endParaRPr lang="en-US"/>
          </a:p>
        </p:txBody>
      </p:sp>
      <p:pic>
        <p:nvPicPr>
          <p:cNvPr id="3080" name="Picture 8" descr="Extensionlogo"/>
          <p:cNvPicPr>
            <a:picLocks noChangeAspect="1" noChangeArrowheads="1"/>
          </p:cNvPicPr>
          <p:nvPr/>
        </p:nvPicPr>
        <p:blipFill>
          <a:blip r:embed="rId17" cstate="print"/>
          <a:srcRect/>
          <a:stretch>
            <a:fillRect/>
          </a:stretch>
        </p:blipFill>
        <p:spPr bwMode="auto">
          <a:xfrm>
            <a:off x="8420100" y="6162675"/>
            <a:ext cx="723900" cy="6953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74"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Lst>
  <p:transition>
    <p:fade thruBlk="1"/>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Kozuka Gothic Pro H" pitchFamily="34" charset="-128"/>
        </a:defRPr>
      </a:lvl2pPr>
      <a:lvl3pPr algn="ctr" rtl="0" eaLnBrk="0" fontAlgn="base" hangingPunct="0">
        <a:spcBef>
          <a:spcPct val="0"/>
        </a:spcBef>
        <a:spcAft>
          <a:spcPct val="0"/>
        </a:spcAft>
        <a:defRPr sz="4400">
          <a:solidFill>
            <a:schemeClr val="tx2"/>
          </a:solidFill>
          <a:latin typeface="Kozuka Gothic Pro H" pitchFamily="34" charset="-128"/>
        </a:defRPr>
      </a:lvl3pPr>
      <a:lvl4pPr algn="ctr" rtl="0" eaLnBrk="0" fontAlgn="base" hangingPunct="0">
        <a:spcBef>
          <a:spcPct val="0"/>
        </a:spcBef>
        <a:spcAft>
          <a:spcPct val="0"/>
        </a:spcAft>
        <a:defRPr sz="4400">
          <a:solidFill>
            <a:schemeClr val="tx2"/>
          </a:solidFill>
          <a:latin typeface="Kozuka Gothic Pro H" pitchFamily="34" charset="-128"/>
        </a:defRPr>
      </a:lvl4pPr>
      <a:lvl5pPr algn="ctr" rtl="0" eaLnBrk="0" fontAlgn="base" hangingPunct="0">
        <a:spcBef>
          <a:spcPct val="0"/>
        </a:spcBef>
        <a:spcAft>
          <a:spcPct val="0"/>
        </a:spcAft>
        <a:defRPr sz="4400">
          <a:solidFill>
            <a:schemeClr val="tx2"/>
          </a:solidFill>
          <a:latin typeface="Kozuka Gothic Pro H" pitchFamily="34" charset="-128"/>
        </a:defRPr>
      </a:lvl5pPr>
      <a:lvl6pPr marL="457200" algn="ctr" rtl="0" fontAlgn="base">
        <a:spcBef>
          <a:spcPct val="0"/>
        </a:spcBef>
        <a:spcAft>
          <a:spcPct val="0"/>
        </a:spcAft>
        <a:defRPr sz="4400">
          <a:solidFill>
            <a:schemeClr val="tx2"/>
          </a:solidFill>
          <a:latin typeface="Kozuka Gothic Pro H" pitchFamily="34" charset="-128"/>
        </a:defRPr>
      </a:lvl6pPr>
      <a:lvl7pPr marL="914400" algn="ctr" rtl="0" fontAlgn="base">
        <a:spcBef>
          <a:spcPct val="0"/>
        </a:spcBef>
        <a:spcAft>
          <a:spcPct val="0"/>
        </a:spcAft>
        <a:defRPr sz="4400">
          <a:solidFill>
            <a:schemeClr val="tx2"/>
          </a:solidFill>
          <a:latin typeface="Kozuka Gothic Pro H" pitchFamily="34" charset="-128"/>
        </a:defRPr>
      </a:lvl7pPr>
      <a:lvl8pPr marL="1371600" algn="ctr" rtl="0" fontAlgn="base">
        <a:spcBef>
          <a:spcPct val="0"/>
        </a:spcBef>
        <a:spcAft>
          <a:spcPct val="0"/>
        </a:spcAft>
        <a:defRPr sz="4400">
          <a:solidFill>
            <a:schemeClr val="tx2"/>
          </a:solidFill>
          <a:latin typeface="Kozuka Gothic Pro H" pitchFamily="34" charset="-128"/>
        </a:defRPr>
      </a:lvl8pPr>
      <a:lvl9pPr marL="1828800" algn="ctr" rtl="0" fontAlgn="base">
        <a:spcBef>
          <a:spcPct val="0"/>
        </a:spcBef>
        <a:spcAft>
          <a:spcPct val="0"/>
        </a:spcAft>
        <a:defRPr sz="4400">
          <a:solidFill>
            <a:schemeClr val="tx2"/>
          </a:solidFill>
          <a:latin typeface="Kozuka Gothic Pro H" pitchFamily="3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clker.com/clipart-man-symbol-sign.html"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6"/>
          <p:cNvSpPr txBox="1">
            <a:spLocks noChangeArrowheads="1"/>
          </p:cNvSpPr>
          <p:nvPr/>
        </p:nvSpPr>
        <p:spPr bwMode="auto">
          <a:xfrm>
            <a:off x="6629400" y="5299075"/>
            <a:ext cx="1828800" cy="457200"/>
          </a:xfrm>
          <a:prstGeom prst="rect">
            <a:avLst/>
          </a:prstGeom>
          <a:noFill/>
          <a:ln w="9525">
            <a:noFill/>
            <a:miter lim="800000"/>
            <a:headEnd/>
            <a:tailEnd/>
          </a:ln>
        </p:spPr>
        <p:txBody>
          <a:bodyPr>
            <a:spAutoFit/>
          </a:bodyPr>
          <a:lstStyle/>
          <a:p>
            <a:endParaRPr lang="en-US" sz="2400">
              <a:latin typeface="Times New Roman" pitchFamily="18" charset="0"/>
            </a:endParaRPr>
          </a:p>
        </p:txBody>
      </p:sp>
      <p:sp>
        <p:nvSpPr>
          <p:cNvPr id="5125" name="Rectangle 11"/>
          <p:cNvSpPr>
            <a:spLocks noChangeArrowheads="1"/>
          </p:cNvSpPr>
          <p:nvPr/>
        </p:nvSpPr>
        <p:spPr bwMode="auto">
          <a:xfrm>
            <a:off x="4038600" y="5943600"/>
            <a:ext cx="5105400" cy="914400"/>
          </a:xfrm>
          <a:prstGeom prst="rect">
            <a:avLst/>
          </a:prstGeom>
          <a:noFill/>
          <a:ln w="9525">
            <a:noFill/>
            <a:miter lim="800000"/>
            <a:headEnd/>
            <a:tailEnd/>
          </a:ln>
        </p:spPr>
        <p:txBody>
          <a:bodyPr/>
          <a:lstStyle/>
          <a:p>
            <a:pPr algn="r">
              <a:lnSpc>
                <a:spcPct val="80000"/>
              </a:lnSpc>
              <a:spcBef>
                <a:spcPct val="20000"/>
              </a:spcBef>
            </a:pPr>
            <a:endParaRPr lang="en-US" sz="2000">
              <a:solidFill>
                <a:srgbClr val="FFFF00"/>
              </a:solidFill>
              <a:latin typeface="Kozuka Gothic Pro B" pitchFamily="34" charset="-128"/>
            </a:endParaRPr>
          </a:p>
        </p:txBody>
      </p:sp>
      <p:sp>
        <p:nvSpPr>
          <p:cNvPr id="7" name="Rectangle 9"/>
          <p:cNvSpPr txBox="1">
            <a:spLocks noChangeArrowheads="1"/>
          </p:cNvSpPr>
          <p:nvPr/>
        </p:nvSpPr>
        <p:spPr bwMode="auto">
          <a:xfrm>
            <a:off x="4800600" y="5334000"/>
            <a:ext cx="3505200" cy="685800"/>
          </a:xfrm>
          <a:prstGeom prst="rect">
            <a:avLst/>
          </a:prstGeom>
          <a:noFill/>
          <a:ln w="9525">
            <a:noFill/>
            <a:miter lim="800000"/>
            <a:headEnd/>
            <a:tailEnd/>
          </a:ln>
        </p:spPr>
        <p:txBody>
          <a:bodyPr anchor="ctr"/>
          <a:lstStyle/>
          <a:p>
            <a:pPr algn="r">
              <a:defRPr/>
            </a:pPr>
            <a:r>
              <a:rPr lang="en-US" sz="1200" b="1" kern="0" dirty="0">
                <a:latin typeface="+mj-lt"/>
                <a:ea typeface="+mj-ea"/>
                <a:cs typeface="+mj-cs"/>
              </a:rPr>
              <a:t>Dr. Shannon L. Ferrell</a:t>
            </a:r>
          </a:p>
          <a:p>
            <a:pPr algn="r">
              <a:defRPr/>
            </a:pPr>
            <a:r>
              <a:rPr lang="en-US" sz="1200" b="1" kern="0" dirty="0">
                <a:latin typeface="+mj-lt"/>
                <a:ea typeface="+mj-ea"/>
                <a:cs typeface="+mj-cs"/>
              </a:rPr>
              <a:t>Assistant Professor – Agricultural Law</a:t>
            </a:r>
          </a:p>
          <a:p>
            <a:pPr algn="r">
              <a:defRPr/>
            </a:pPr>
            <a:r>
              <a:rPr lang="en-US" sz="1200" b="1" kern="0" dirty="0">
                <a:latin typeface="+mj-lt"/>
                <a:ea typeface="+mj-ea"/>
                <a:cs typeface="+mj-cs"/>
              </a:rPr>
              <a:t>OSU Department of Agricultural Economics</a:t>
            </a:r>
            <a:endParaRPr lang="en-US" sz="1200" kern="0" dirty="0">
              <a:latin typeface="+mj-lt"/>
              <a:ea typeface="+mj-ea"/>
              <a:cs typeface="+mj-cs"/>
            </a:endParaRPr>
          </a:p>
        </p:txBody>
      </p:sp>
      <p:sp>
        <p:nvSpPr>
          <p:cNvPr id="9" name="Title 8"/>
          <p:cNvSpPr>
            <a:spLocks noGrp="1"/>
          </p:cNvSpPr>
          <p:nvPr>
            <p:ph type="ctrTitle"/>
          </p:nvPr>
        </p:nvSpPr>
        <p:spPr>
          <a:xfrm>
            <a:off x="0" y="2743200"/>
            <a:ext cx="8991600" cy="1470025"/>
          </a:xfrm>
        </p:spPr>
        <p:txBody>
          <a:bodyPr/>
          <a:lstStyle/>
          <a:p>
            <a:pPr algn="l"/>
            <a:r>
              <a:rPr lang="en-US" sz="4000" dirty="0" smtClean="0"/>
              <a:t>Extension Presentations</a:t>
            </a:r>
            <a:br>
              <a:rPr lang="en-US" sz="4000" dirty="0" smtClean="0"/>
            </a:br>
            <a:r>
              <a:rPr lang="en-US" sz="4000" dirty="0" smtClean="0"/>
              <a:t>for the New Extension Professional</a:t>
            </a:r>
            <a:endParaRPr lang="en-US" sz="4000" dirty="0"/>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for the Event:</a:t>
            </a:r>
            <a:br>
              <a:rPr lang="en-US" dirty="0" smtClean="0"/>
            </a:br>
            <a:r>
              <a:rPr lang="en-US" dirty="0" smtClean="0"/>
              <a:t>Site Assessment</a:t>
            </a:r>
            <a:endParaRPr lang="en-US" dirty="0"/>
          </a:p>
        </p:txBody>
      </p:sp>
      <p:sp>
        <p:nvSpPr>
          <p:cNvPr id="3" name="Content Placeholder 2"/>
          <p:cNvSpPr>
            <a:spLocks noGrp="1"/>
          </p:cNvSpPr>
          <p:nvPr>
            <p:ph idx="1"/>
          </p:nvPr>
        </p:nvSpPr>
        <p:spPr/>
        <p:txBody>
          <a:bodyPr/>
          <a:lstStyle/>
          <a:p>
            <a:r>
              <a:rPr lang="en-US" dirty="0" smtClean="0"/>
              <a:t>Has venue been set?  If so:</a:t>
            </a:r>
          </a:p>
          <a:p>
            <a:pPr lvl="1"/>
            <a:r>
              <a:rPr lang="en-US" dirty="0" smtClean="0"/>
              <a:t>A/V capabilities</a:t>
            </a:r>
          </a:p>
          <a:p>
            <a:pPr lvl="1"/>
            <a:r>
              <a:rPr lang="en-US" dirty="0" smtClean="0"/>
              <a:t>Acoustics</a:t>
            </a:r>
          </a:p>
          <a:p>
            <a:pPr lvl="1"/>
            <a:r>
              <a:rPr lang="en-US" dirty="0" smtClean="0"/>
              <a:t>Environment</a:t>
            </a:r>
          </a:p>
          <a:p>
            <a:r>
              <a:rPr lang="en-US" dirty="0" smtClean="0"/>
              <a:t>If not:</a:t>
            </a:r>
          </a:p>
          <a:p>
            <a:pPr lvl="1"/>
            <a:r>
              <a:rPr lang="en-US" dirty="0" smtClean="0"/>
              <a:t>Level of interaction?</a:t>
            </a:r>
          </a:p>
          <a:p>
            <a:pPr lvl="1"/>
            <a:r>
              <a:rPr lang="en-US" dirty="0" smtClean="0"/>
              <a:t>Logistics?</a:t>
            </a:r>
          </a:p>
          <a:p>
            <a:r>
              <a:rPr lang="en-US" dirty="0" smtClean="0"/>
              <a:t>The forgotten variable: socializing</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p:cBhvr override="childStyle">
                                        <p:cTn dur="1" fill="hold" display="0" masterRel="nextClick" afterEffect="1"/>
                                        <p:tgtEl>
                                          <p:spTgt spid="3">
                                            <p:txEl>
                                              <p:pRg st="0" end="0"/>
                                            </p:txEl>
                                          </p:spTgt>
                                        </p:tgtEl>
                                        <p:attrNameLst>
                                          <p:attrName>ppt_c</p:attrName>
                                        </p:attrNameLst>
                                      </p:cBhvr>
                                      <p:to>
                                        <a:schemeClr val="bg2"/>
                                      </p:to>
                                    </p:animClr>
                                  </p:sub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subTnLst>
                                    <p:animClr>
                                      <p:cBhvr override="childStyle">
                                        <p:cTn dur="1" fill="hold" display="0" masterRel="nextClick" afterEffect="1"/>
                                        <p:tgtEl>
                                          <p:spTgt spid="3">
                                            <p:txEl>
                                              <p:pRg st="1" end="1"/>
                                            </p:txEl>
                                          </p:spTgt>
                                        </p:tgtEl>
                                        <p:attrNameLst>
                                          <p:attrName>ppt_c</p:attrName>
                                        </p:attrNameLst>
                                      </p:cBhvr>
                                      <p:to>
                                        <a:schemeClr val="bg2"/>
                                      </p:to>
                                    </p:animClr>
                                  </p:sub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subTnLst>
                                    <p:animClr>
                                      <p:cBhvr override="childStyle">
                                        <p:cTn dur="1" fill="hold" display="0" masterRel="nextClick" afterEffect="1"/>
                                        <p:tgtEl>
                                          <p:spTgt spid="3">
                                            <p:txEl>
                                              <p:pRg st="2" end="2"/>
                                            </p:txEl>
                                          </p:spTgt>
                                        </p:tgtEl>
                                        <p:attrNameLst>
                                          <p:attrName>ppt_c</p:attrName>
                                        </p:attrNameLst>
                                      </p:cBhvr>
                                      <p:to>
                                        <a:schemeClr val="bg2"/>
                                      </p:to>
                                    </p:animClr>
                                  </p:sub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subTnLst>
                                    <p:animClr>
                                      <p:cBhvr override="childStyle">
                                        <p:cTn dur="1" fill="hold" display="0" masterRel="nextClick" afterEffect="1"/>
                                        <p:tgtEl>
                                          <p:spTgt spid="3">
                                            <p:txEl>
                                              <p:pRg st="3" end="3"/>
                                            </p:txEl>
                                          </p:spTgt>
                                        </p:tgtEl>
                                        <p:attrNameLst>
                                          <p:attrName>ppt_c</p:attrName>
                                        </p:attrNameLst>
                                      </p:cBhvr>
                                      <p:to>
                                        <a:schemeClr val="bg2"/>
                                      </p:to>
                                    </p:animClr>
                                  </p:sub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subTnLst>
                                    <p:animClr>
                                      <p:cBhvr override="childStyle">
                                        <p:cTn dur="1" fill="hold" display="0" masterRel="nextClick" afterEffect="1"/>
                                        <p:tgtEl>
                                          <p:spTgt spid="3">
                                            <p:txEl>
                                              <p:pRg st="4" end="4"/>
                                            </p:txEl>
                                          </p:spTgt>
                                        </p:tgtEl>
                                        <p:attrNameLst>
                                          <p:attrName>ppt_c</p:attrName>
                                        </p:attrNameLst>
                                      </p:cBhvr>
                                      <p:to>
                                        <a:schemeClr val="bg2"/>
                                      </p:to>
                                    </p:animClr>
                                  </p:sub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subTnLst>
                                    <p:animClr>
                                      <p:cBhvr override="childStyle">
                                        <p:cTn dur="1" fill="hold" display="0" masterRel="nextClick" afterEffect="1"/>
                                        <p:tgtEl>
                                          <p:spTgt spid="3">
                                            <p:txEl>
                                              <p:pRg st="5" end="5"/>
                                            </p:txEl>
                                          </p:spTgt>
                                        </p:tgtEl>
                                        <p:attrNameLst>
                                          <p:attrName>ppt_c</p:attrName>
                                        </p:attrNameLst>
                                      </p:cBhvr>
                                      <p:to>
                                        <a:schemeClr val="bg2"/>
                                      </p:to>
                                    </p:animClr>
                                  </p:sub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subTnLst>
                                    <p:animClr>
                                      <p:cBhvr override="childStyle">
                                        <p:cTn dur="1" fill="hold" display="0" masterRel="nextClick" afterEffect="1"/>
                                        <p:tgtEl>
                                          <p:spTgt spid="3">
                                            <p:txEl>
                                              <p:pRg st="6" end="6"/>
                                            </p:txEl>
                                          </p:spTgt>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subTnLst>
                                    <p:animClr>
                                      <p:cBhvr override="childStyle">
                                        <p:cTn dur="1" fill="hold" display="0" masterRel="nextClick" afterEffect="1"/>
                                        <p:tgtEl>
                                          <p:spTgt spid="3">
                                            <p:txEl>
                                              <p:pRg st="7" end="7"/>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Preparing for the Event:</a:t>
            </a:r>
            <a:br>
              <a:rPr lang="en-US" dirty="0" smtClean="0"/>
            </a:br>
            <a:r>
              <a:rPr lang="en-US" dirty="0" smtClean="0"/>
              <a:t>Promotion</a:t>
            </a:r>
            <a:endParaRPr lang="en-US" dirty="0"/>
          </a:p>
        </p:txBody>
      </p:sp>
      <p:sp>
        <p:nvSpPr>
          <p:cNvPr id="3" name="Content Placeholder 2"/>
          <p:cNvSpPr>
            <a:spLocks noGrp="1"/>
          </p:cNvSpPr>
          <p:nvPr>
            <p:ph idx="1"/>
          </p:nvPr>
        </p:nvSpPr>
        <p:spPr/>
        <p:txBody>
          <a:bodyPr/>
          <a:lstStyle/>
          <a:p>
            <a:r>
              <a:rPr lang="en-US" dirty="0" smtClean="0"/>
              <a:t>Have the following “in the can” for EACH topic area</a:t>
            </a:r>
          </a:p>
          <a:p>
            <a:pPr lvl="1"/>
            <a:r>
              <a:rPr lang="en-US" dirty="0" smtClean="0"/>
              <a:t>News releases</a:t>
            </a:r>
          </a:p>
          <a:p>
            <a:pPr lvl="1"/>
            <a:r>
              <a:rPr lang="en-US" dirty="0" smtClean="0"/>
              <a:t>Flyers</a:t>
            </a:r>
          </a:p>
          <a:p>
            <a:pPr lvl="1"/>
            <a:r>
              <a:rPr lang="en-US" dirty="0" smtClean="0"/>
              <a:t>Biographic sketches</a:t>
            </a:r>
          </a:p>
          <a:p>
            <a:pPr lvl="1"/>
            <a:r>
              <a:rPr lang="en-US" dirty="0" smtClean="0"/>
              <a:t>Introductions</a:t>
            </a:r>
          </a:p>
          <a:p>
            <a:pPr lvl="1"/>
            <a:r>
              <a:rPr lang="en-US" dirty="0" smtClean="0"/>
              <a:t>...but modify to specific event – build rapport</a:t>
            </a:r>
          </a:p>
          <a:p>
            <a:r>
              <a:rPr lang="en-US" dirty="0" smtClean="0"/>
              <a:t>Calendar follow-up contacts</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subTnLst>
                                    <p:animClr>
                                      <p:cBhvr override="childStyle">
                                        <p:cTn dur="1" fill="hold" display="0" masterRel="nextClick" afterEffect="1"/>
                                        <p:tgtEl>
                                          <p:spTgt spid="3">
                                            <p:txEl>
                                              <p:pRg st="3" end="3"/>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subTnLst>
                                    <p:animClr>
                                      <p:cBhvr override="childStyle">
                                        <p:cTn dur="1" fill="hold" display="0" masterRel="nextClick" afterEffect="1"/>
                                        <p:tgtEl>
                                          <p:spTgt spid="3">
                                            <p:txEl>
                                              <p:pRg st="4" end="4"/>
                                            </p:txEl>
                                          </p:spTgt>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subTnLst>
                                    <p:animClr>
                                      <p:cBhvr override="childStyle">
                                        <p:cTn dur="1" fill="hold" display="0" masterRel="nextClick" afterEffect="1"/>
                                        <p:tgtEl>
                                          <p:spTgt spid="3">
                                            <p:txEl>
                                              <p:pRg st="5" end="5"/>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subTnLst>
                                    <p:animClr>
                                      <p:cBhvr override="childStyle">
                                        <p:cTn dur="1" fill="hold" display="0" masterRel="nextClick" afterEffect="1"/>
                                        <p:tgtEl>
                                          <p:spTgt spid="3">
                                            <p:txEl>
                                              <p:pRg st="6" end="6"/>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200400"/>
            <a:ext cx="8153400" cy="1470025"/>
          </a:xfrm>
        </p:spPr>
        <p:txBody>
          <a:bodyPr/>
          <a:lstStyle/>
          <a:p>
            <a:pPr algn="l"/>
            <a:r>
              <a:rPr lang="en-US" dirty="0" smtClean="0"/>
              <a:t>Crafting Presentations </a:t>
            </a:r>
            <a:br>
              <a:rPr lang="en-US" dirty="0" smtClean="0"/>
            </a:br>
            <a:r>
              <a:rPr lang="en-US" dirty="0" smtClean="0"/>
              <a:t>for Impact</a:t>
            </a:r>
            <a:endParaRPr lang="en-US" dirty="0"/>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Conquering the Fear</a:t>
            </a:r>
            <a:endParaRPr lang="en-US" dirty="0"/>
          </a:p>
        </p:txBody>
      </p:sp>
      <p:sp>
        <p:nvSpPr>
          <p:cNvPr id="3" name="Content Placeholder 2"/>
          <p:cNvSpPr>
            <a:spLocks noGrp="1"/>
          </p:cNvSpPr>
          <p:nvPr>
            <p:ph idx="1"/>
          </p:nvPr>
        </p:nvSpPr>
        <p:spPr/>
        <p:txBody>
          <a:bodyPr/>
          <a:lstStyle/>
          <a:p>
            <a:r>
              <a:rPr lang="en-US" dirty="0" smtClean="0"/>
              <a:t>41% of Americans list public speaking as their FOREMOST fear</a:t>
            </a:r>
          </a:p>
          <a:p>
            <a:r>
              <a:rPr lang="en-US" dirty="0" smtClean="0"/>
              <a:t>Study it</a:t>
            </a:r>
          </a:p>
          <a:p>
            <a:r>
              <a:rPr lang="en-US" dirty="0" smtClean="0"/>
              <a:t>Be prepared</a:t>
            </a:r>
          </a:p>
          <a:p>
            <a:r>
              <a:rPr lang="en-US" dirty="0" smtClean="0"/>
              <a:t>Do it</a:t>
            </a:r>
          </a:p>
          <a:p>
            <a:pPr lvl="1"/>
            <a:r>
              <a:rPr lang="en-US" dirty="0" smtClean="0"/>
              <a:t>Slowly build your audience</a:t>
            </a:r>
          </a:p>
          <a:p>
            <a:pPr lvl="1"/>
            <a:r>
              <a:rPr lang="en-US" dirty="0" smtClean="0"/>
              <a:t>Record yourself and review with friends</a:t>
            </a:r>
          </a:p>
          <a:p>
            <a:pPr lvl="1"/>
            <a:r>
              <a:rPr lang="en-US" dirty="0" smtClean="0"/>
              <a:t>...then do it, and do it some more, and keep doing it...</a:t>
            </a:r>
            <a:endParaRPr lang="en-US" dirty="0"/>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Crafting Presentations for Impact: </a:t>
            </a:r>
            <a:r>
              <a:rPr lang="en-US" dirty="0" smtClean="0"/>
              <a:t/>
            </a:r>
            <a:br>
              <a:rPr lang="en-US" dirty="0" smtClean="0"/>
            </a:br>
            <a:r>
              <a:rPr lang="en-US" dirty="0" smtClean="0"/>
              <a:t>Establishing Content</a:t>
            </a:r>
            <a:endParaRPr lang="en-US" dirty="0"/>
          </a:p>
        </p:txBody>
      </p:sp>
      <p:sp>
        <p:nvSpPr>
          <p:cNvPr id="3" name="Content Placeholder 2"/>
          <p:cNvSpPr>
            <a:spLocks noGrp="1"/>
          </p:cNvSpPr>
          <p:nvPr>
            <p:ph idx="1"/>
          </p:nvPr>
        </p:nvSpPr>
        <p:spPr/>
        <p:txBody>
          <a:bodyPr/>
          <a:lstStyle/>
          <a:p>
            <a:r>
              <a:rPr lang="en-US" dirty="0" smtClean="0"/>
              <a:t>Review your Five W’s and audience data</a:t>
            </a:r>
          </a:p>
          <a:p>
            <a:r>
              <a:rPr lang="en-US" dirty="0" smtClean="0"/>
              <a:t>Confirm that your information is CURRENT!</a:t>
            </a:r>
          </a:p>
          <a:p>
            <a:r>
              <a:rPr lang="en-US" dirty="0" smtClean="0"/>
              <a:t>Aim for the “modal” level of your audience</a:t>
            </a:r>
          </a:p>
          <a:p>
            <a:pPr lvl="1"/>
            <a:r>
              <a:rPr lang="en-US" dirty="0" smtClean="0"/>
              <a:t>Have resources available to help those both below and above the mode</a:t>
            </a:r>
          </a:p>
          <a:p>
            <a:r>
              <a:rPr lang="en-US" dirty="0" smtClean="0"/>
              <a:t>Insofar as is feasible, assiduously endeavor to truncate excessively loquacious disciplinary idiom</a:t>
            </a:r>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Crafting Presentations for Impact: </a:t>
            </a:r>
            <a:r>
              <a:rPr lang="en-US" dirty="0" smtClean="0"/>
              <a:t/>
            </a:r>
            <a:br>
              <a:rPr lang="en-US" dirty="0" smtClean="0"/>
            </a:br>
            <a:r>
              <a:rPr lang="en-US" dirty="0" smtClean="0"/>
              <a:t>The Introduction</a:t>
            </a:r>
            <a:endParaRPr lang="en-US" dirty="0"/>
          </a:p>
        </p:txBody>
      </p:sp>
      <p:sp>
        <p:nvSpPr>
          <p:cNvPr id="3" name="Content Placeholder 2"/>
          <p:cNvSpPr>
            <a:spLocks noGrp="1"/>
          </p:cNvSpPr>
          <p:nvPr>
            <p:ph idx="1"/>
          </p:nvPr>
        </p:nvSpPr>
        <p:spPr/>
        <p:txBody>
          <a:bodyPr/>
          <a:lstStyle/>
          <a:p>
            <a:r>
              <a:rPr lang="en-US" dirty="0" smtClean="0"/>
              <a:t>It starts WAAAAY before you approach the stage</a:t>
            </a:r>
          </a:p>
          <a:p>
            <a:r>
              <a:rPr lang="en-US" dirty="0" smtClean="0"/>
              <a:t>Use it for what it’s meant</a:t>
            </a:r>
          </a:p>
          <a:p>
            <a:pPr lvl="1"/>
            <a:r>
              <a:rPr lang="en-US" dirty="0" smtClean="0"/>
              <a:t>Pre-load your credibility and rapport</a:t>
            </a:r>
          </a:p>
          <a:p>
            <a:pPr lvl="1"/>
            <a:r>
              <a:rPr lang="en-US" dirty="0" smtClean="0"/>
              <a:t>Highlight traits that link you to audience</a:t>
            </a:r>
          </a:p>
          <a:p>
            <a:pPr lvl="1"/>
            <a:r>
              <a:rPr lang="en-US" dirty="0" smtClean="0"/>
              <a:t>Underscore experience on topic BUT</a:t>
            </a:r>
          </a:p>
          <a:p>
            <a:pPr lvl="1"/>
            <a:r>
              <a:rPr lang="en-US" dirty="0" smtClean="0"/>
              <a:t>Don’t bludgeon them with it...</a:t>
            </a:r>
            <a:br>
              <a:rPr lang="en-US" dirty="0" smtClean="0"/>
            </a:br>
            <a:r>
              <a:rPr lang="en-US" dirty="0" smtClean="0"/>
              <a:t>	NO CV READING</a:t>
            </a:r>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subTnLst>
                                    <p:animClr>
                                      <p:cBhvr override="childStyle">
                                        <p:cTn dur="1" fill="hold" display="0" masterRel="nextClick" afterEffect="1"/>
                                        <p:tgtEl>
                                          <p:spTgt spid="3">
                                            <p:txEl>
                                              <p:pRg st="3" end="3"/>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subTnLst>
                                    <p:animClr>
                                      <p:cBhvr override="childStyle">
                                        <p:cTn dur="1" fill="hold" display="0" masterRel="nextClick" afterEffect="1"/>
                                        <p:tgtEl>
                                          <p:spTgt spid="3">
                                            <p:txEl>
                                              <p:pRg st="4" end="4"/>
                                            </p:txEl>
                                          </p:spTgt>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subTnLst>
                                    <p:animClr>
                                      <p:cBhvr override="childStyle">
                                        <p:cTn dur="1" fill="hold" display="0" masterRel="nextClick" afterEffect="1"/>
                                        <p:tgtEl>
                                          <p:spTgt spid="3">
                                            <p:txEl>
                                              <p:pRg st="5" end="5"/>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Crafting Presentations for Impact: </a:t>
            </a:r>
            <a:r>
              <a:rPr lang="en-US" dirty="0" smtClean="0"/>
              <a:t/>
            </a:r>
            <a:br>
              <a:rPr lang="en-US" dirty="0" smtClean="0"/>
            </a:br>
            <a:r>
              <a:rPr lang="en-US" dirty="0" smtClean="0"/>
              <a:t>Breaking Down the Delivery</a:t>
            </a:r>
            <a:endParaRPr lang="en-US" dirty="0"/>
          </a:p>
        </p:txBody>
      </p:sp>
      <p:pic>
        <p:nvPicPr>
          <p:cNvPr id="50178" name="Picture 2" descr="C:\Documents and Settings\fshanno\Application Data\PixelMetrics\CaptureWiz\LastCaptures\2010-07-23_09-57-03-698.png"/>
          <p:cNvPicPr>
            <a:picLocks noChangeAspect="1" noChangeArrowheads="1"/>
          </p:cNvPicPr>
          <p:nvPr/>
        </p:nvPicPr>
        <p:blipFill>
          <a:blip r:embed="rId3" cstate="print"/>
          <a:srcRect/>
          <a:stretch>
            <a:fillRect/>
          </a:stretch>
        </p:blipFill>
        <p:spPr bwMode="auto">
          <a:xfrm>
            <a:off x="1295400" y="1752600"/>
            <a:ext cx="6220364" cy="45339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Crafting Presentations for Impact: </a:t>
            </a:r>
            <a:r>
              <a:rPr lang="en-US" dirty="0" smtClean="0"/>
              <a:t/>
            </a:r>
            <a:br>
              <a:rPr lang="en-US" dirty="0" smtClean="0"/>
            </a:br>
            <a:r>
              <a:rPr lang="en-US" dirty="0" smtClean="0"/>
              <a:t>How You Look</a:t>
            </a:r>
            <a:endParaRPr lang="en-US" dirty="0"/>
          </a:p>
        </p:txBody>
      </p:sp>
      <p:sp>
        <p:nvSpPr>
          <p:cNvPr id="3" name="Content Placeholder 2"/>
          <p:cNvSpPr>
            <a:spLocks noGrp="1"/>
          </p:cNvSpPr>
          <p:nvPr>
            <p:ph idx="1"/>
          </p:nvPr>
        </p:nvSpPr>
        <p:spPr/>
        <p:txBody>
          <a:bodyPr/>
          <a:lstStyle/>
          <a:p>
            <a:r>
              <a:rPr lang="en-US" dirty="0" smtClean="0"/>
              <a:t>Target your appearance to fit</a:t>
            </a:r>
          </a:p>
          <a:p>
            <a:pPr lvl="1"/>
            <a:r>
              <a:rPr lang="en-US" dirty="0" smtClean="0"/>
              <a:t>The audience (one notch up)</a:t>
            </a:r>
          </a:p>
          <a:p>
            <a:pPr lvl="1"/>
            <a:r>
              <a:rPr lang="en-US" dirty="0" smtClean="0"/>
              <a:t>The environment</a:t>
            </a:r>
          </a:p>
          <a:p>
            <a:r>
              <a:rPr lang="en-US" dirty="0" smtClean="0"/>
              <a:t>Your body language matters</a:t>
            </a:r>
          </a:p>
          <a:p>
            <a:pPr lvl="1"/>
            <a:r>
              <a:rPr lang="en-US" dirty="0" smtClean="0"/>
              <a:t>Posture</a:t>
            </a:r>
          </a:p>
          <a:p>
            <a:pPr lvl="1"/>
            <a:r>
              <a:rPr lang="en-US" dirty="0" smtClean="0"/>
              <a:t>Stance / gestures</a:t>
            </a:r>
          </a:p>
          <a:p>
            <a:pPr lvl="1"/>
            <a:r>
              <a:rPr lang="en-US" dirty="0" smtClean="0"/>
              <a:t>Expression</a:t>
            </a:r>
          </a:p>
          <a:p>
            <a:pPr lvl="1"/>
            <a:r>
              <a:rPr lang="en-US" dirty="0" smtClean="0"/>
              <a:t>Range</a:t>
            </a:r>
          </a:p>
          <a:p>
            <a:pPr lvl="1"/>
            <a:endParaRPr lang="en-US" dirty="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subTnLst>
                                    <p:animClr>
                                      <p:cBhvr override="childStyle">
                                        <p:cTn dur="1" fill="hold" display="0" masterRel="nextClick" afterEffect="1"/>
                                        <p:tgtEl>
                                          <p:spTgt spid="3">
                                            <p:txEl>
                                              <p:pRg st="3" end="3"/>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subTnLst>
                                    <p:animClr>
                                      <p:cBhvr override="childStyle">
                                        <p:cTn dur="1" fill="hold" display="0" masterRel="nextClick" afterEffect="1"/>
                                        <p:tgtEl>
                                          <p:spTgt spid="3">
                                            <p:txEl>
                                              <p:pRg st="4" end="4"/>
                                            </p:txEl>
                                          </p:spTgt>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subTnLst>
                                    <p:animClr>
                                      <p:cBhvr override="childStyle">
                                        <p:cTn dur="1" fill="hold" display="0" masterRel="nextClick" afterEffect="1"/>
                                        <p:tgtEl>
                                          <p:spTgt spid="3">
                                            <p:txEl>
                                              <p:pRg st="5" end="5"/>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subTnLst>
                                    <p:animClr>
                                      <p:cBhvr override="childStyle">
                                        <p:cTn dur="1" fill="hold" display="0" masterRel="nextClick" afterEffect="1"/>
                                        <p:tgtEl>
                                          <p:spTgt spid="3">
                                            <p:txEl>
                                              <p:pRg st="6" end="6"/>
                                            </p:txEl>
                                          </p:spTgt>
                                        </p:tgtEl>
                                        <p:attrNameLst>
                                          <p:attrName>ppt_c</p:attrName>
                                        </p:attrNameLst>
                                      </p:cBhvr>
                                      <p:to>
                                        <a:schemeClr val="bg2"/>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subTnLst>
                                    <p:animClr>
                                      <p:cBhvr override="childStyle">
                                        <p:cTn dur="1" fill="hold" display="0" masterRel="nextClick" afterEffect="1"/>
                                        <p:tgtEl>
                                          <p:spTgt spid="3">
                                            <p:txEl>
                                              <p:pRg st="7" end="7"/>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Documents and Settings\fshanno\Application Data\PixelMetrics\CaptureWiz\LastCaptures\2010-07-23_10-00-57-178.png"/>
          <p:cNvPicPr>
            <a:picLocks noChangeAspect="1" noChangeArrowheads="1"/>
          </p:cNvPicPr>
          <p:nvPr/>
        </p:nvPicPr>
        <p:blipFill>
          <a:blip r:embed="rId2" cstate="print"/>
          <a:srcRect/>
          <a:stretch>
            <a:fillRect/>
          </a:stretch>
        </p:blipFill>
        <p:spPr bwMode="auto">
          <a:xfrm>
            <a:off x="304800" y="4648200"/>
            <a:ext cx="984885" cy="2095500"/>
          </a:xfrm>
          <a:prstGeom prst="rect">
            <a:avLst/>
          </a:prstGeom>
          <a:noFill/>
        </p:spPr>
      </p:pic>
      <p:sp>
        <p:nvSpPr>
          <p:cNvPr id="2" name="Title 1"/>
          <p:cNvSpPr>
            <a:spLocks noGrp="1"/>
          </p:cNvSpPr>
          <p:nvPr>
            <p:ph type="title"/>
          </p:nvPr>
        </p:nvSpPr>
        <p:spPr/>
        <p:txBody>
          <a:bodyPr/>
          <a:lstStyle/>
          <a:p>
            <a:r>
              <a:rPr lang="en-US" sz="3200" dirty="0" smtClean="0"/>
              <a:t>Crafting Presentations for Impact: </a:t>
            </a:r>
            <a:r>
              <a:rPr lang="en-US" dirty="0" smtClean="0"/>
              <a:t/>
            </a:r>
            <a:br>
              <a:rPr lang="en-US" dirty="0" smtClean="0"/>
            </a:br>
            <a:r>
              <a:rPr lang="en-US" dirty="0" smtClean="0"/>
              <a:t>How You Look</a:t>
            </a:r>
            <a:endParaRPr lang="en-US" dirty="0"/>
          </a:p>
        </p:txBody>
      </p:sp>
      <p:sp>
        <p:nvSpPr>
          <p:cNvPr id="3" name="Content Placeholder 2"/>
          <p:cNvSpPr>
            <a:spLocks noGrp="1"/>
          </p:cNvSpPr>
          <p:nvPr>
            <p:ph idx="1"/>
          </p:nvPr>
        </p:nvSpPr>
        <p:spPr/>
        <p:txBody>
          <a:bodyPr/>
          <a:lstStyle/>
          <a:p>
            <a:r>
              <a:rPr lang="en-US" dirty="0" smtClean="0"/>
              <a:t>Public: beyond 12 feet</a:t>
            </a:r>
          </a:p>
          <a:p>
            <a:r>
              <a:rPr lang="en-US" dirty="0" smtClean="0"/>
              <a:t>Social: 4 feet – 12 feet</a:t>
            </a:r>
          </a:p>
          <a:p>
            <a:r>
              <a:rPr lang="en-US" dirty="0" smtClean="0"/>
              <a:t>Personal: 18 inches – 4 feet</a:t>
            </a:r>
          </a:p>
          <a:p>
            <a:r>
              <a:rPr lang="en-US" dirty="0" smtClean="0"/>
              <a:t>Intimate : Touch – 18 inches</a:t>
            </a:r>
          </a:p>
        </p:txBody>
      </p:sp>
      <p:pic>
        <p:nvPicPr>
          <p:cNvPr id="49154" name="Picture 2" descr="Man Symbol Sign Clip Art">
            <a:hlinkClick r:id="rId3"/>
          </p:cNvPr>
          <p:cNvPicPr>
            <a:picLocks noChangeAspect="1" noChangeArrowheads="1"/>
          </p:cNvPicPr>
          <p:nvPr/>
        </p:nvPicPr>
        <p:blipFill>
          <a:blip r:embed="rId4" cstate="print"/>
          <a:srcRect/>
          <a:stretch>
            <a:fillRect/>
          </a:stretch>
        </p:blipFill>
        <p:spPr bwMode="auto">
          <a:xfrm>
            <a:off x="9461500" y="-20510500"/>
            <a:ext cx="1257300" cy="2828925"/>
          </a:xfrm>
          <a:prstGeom prst="rect">
            <a:avLst/>
          </a:prstGeom>
          <a:noFill/>
        </p:spPr>
      </p:pic>
      <p:pic>
        <p:nvPicPr>
          <p:cNvPr id="49156" name="Picture 4" descr="Man Symbol Sign Clip Art">
            <a:hlinkClick r:id="rId3"/>
          </p:cNvPr>
          <p:cNvPicPr>
            <a:picLocks noChangeAspect="1" noChangeArrowheads="1"/>
          </p:cNvPicPr>
          <p:nvPr/>
        </p:nvPicPr>
        <p:blipFill>
          <a:blip r:embed="rId4" cstate="print"/>
          <a:srcRect/>
          <a:stretch>
            <a:fillRect/>
          </a:stretch>
        </p:blipFill>
        <p:spPr bwMode="auto">
          <a:xfrm>
            <a:off x="9461500" y="-20510500"/>
            <a:ext cx="1257300" cy="2828925"/>
          </a:xfrm>
          <a:prstGeom prst="rect">
            <a:avLst/>
          </a:prstGeom>
          <a:noFill/>
        </p:spPr>
      </p:pic>
      <p:pic>
        <p:nvPicPr>
          <p:cNvPr id="7" name="Picture 6" descr="C:\Documents and Settings\fshanno\Application Data\PixelMetrics\CaptureWiz\LastCaptures\2010-07-23_10-00-57-178.png"/>
          <p:cNvPicPr>
            <a:picLocks noChangeAspect="1" noChangeArrowheads="1"/>
          </p:cNvPicPr>
          <p:nvPr/>
        </p:nvPicPr>
        <p:blipFill>
          <a:blip r:embed="rId2" cstate="print"/>
          <a:srcRect/>
          <a:stretch>
            <a:fillRect/>
          </a:stretch>
        </p:blipFill>
        <p:spPr bwMode="auto">
          <a:xfrm>
            <a:off x="7086600" y="4648200"/>
            <a:ext cx="984885" cy="2095500"/>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63" presetClass="path" presetSubtype="0" accel="50000" decel="50000" fill="hold" nodeType="withEffect">
                                  <p:stCondLst>
                                    <p:cond delay="0"/>
                                  </p:stCondLst>
                                  <p:childTnLst>
                                    <p:animMotion origin="layout" path="M 0 0  L 0.25 0  E" pathEditMode="relative" ptsTypes="">
                                      <p:cBhvr>
                                        <p:cTn id="14" dur="2000" fill="hold"/>
                                        <p:tgtEl>
                                          <p:spTgt spid="8"/>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par>
                                <p:cTn id="20" presetID="63" presetClass="path" presetSubtype="0" accel="50000" decel="50000" fill="hold" nodeType="withEffect">
                                  <p:stCondLst>
                                    <p:cond delay="0"/>
                                  </p:stCondLst>
                                  <p:childTnLst>
                                    <p:animMotion origin="layout" path="M 0.25 1.85185E-6 L 0.5 1.85185E-6 " pathEditMode="relative" rAng="0" ptsTypes="AA">
                                      <p:cBhvr>
                                        <p:cTn id="21" dur="2000" fill="hold"/>
                                        <p:tgtEl>
                                          <p:spTgt spid="8"/>
                                        </p:tgtEl>
                                        <p:attrNameLst>
                                          <p:attrName>ppt_x</p:attrName>
                                          <p:attrName>ppt_y</p:attrName>
                                        </p:attrNameLst>
                                      </p:cBhvr>
                                      <p:rCtr x="125" y="0"/>
                                    </p:animMotion>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par>
                                <p:cTn id="27" presetID="63" presetClass="path" presetSubtype="0" accel="50000" decel="50000" fill="hold" nodeType="withEffect">
                                  <p:stCondLst>
                                    <p:cond delay="0"/>
                                  </p:stCondLst>
                                  <p:childTnLst>
                                    <p:animMotion origin="layout" path="M 0.5 4.44444E-6 L 0.63698 0.00162 " pathEditMode="relative" rAng="0" ptsTypes="AA">
                                      <p:cBhvr>
                                        <p:cTn id="28" dur="2000" fill="hold"/>
                                        <p:tgtEl>
                                          <p:spTgt spid="8"/>
                                        </p:tgtEl>
                                        <p:attrNameLst>
                                          <p:attrName>ppt_x</p:attrName>
                                          <p:attrName>ppt_y</p:attrName>
                                        </p:attrNameLst>
                                      </p:cBhvr>
                                      <p:rCtr x="68" y="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Crafting Presentations for Impact: </a:t>
            </a:r>
            <a:r>
              <a:rPr lang="en-US" dirty="0" smtClean="0"/>
              <a:t/>
            </a:r>
            <a:br>
              <a:rPr lang="en-US" dirty="0" smtClean="0"/>
            </a:br>
            <a:r>
              <a:rPr lang="en-US" dirty="0" smtClean="0"/>
              <a:t>How You Sound</a:t>
            </a:r>
            <a:endParaRPr lang="en-US" dirty="0"/>
          </a:p>
        </p:txBody>
      </p:sp>
      <p:sp>
        <p:nvSpPr>
          <p:cNvPr id="3" name="Content Placeholder 2"/>
          <p:cNvSpPr>
            <a:spLocks noGrp="1"/>
          </p:cNvSpPr>
          <p:nvPr>
            <p:ph idx="1"/>
          </p:nvPr>
        </p:nvSpPr>
        <p:spPr/>
        <p:txBody>
          <a:bodyPr/>
          <a:lstStyle/>
          <a:p>
            <a:r>
              <a:rPr lang="en-US" dirty="0" smtClean="0"/>
              <a:t>It’s hard to diffuse and encourage if they can’t hear you</a:t>
            </a:r>
          </a:p>
          <a:p>
            <a:r>
              <a:rPr lang="en-US" dirty="0" smtClean="0"/>
              <a:t>Check to confirm audience can hear</a:t>
            </a:r>
          </a:p>
          <a:p>
            <a:r>
              <a:rPr lang="en-US" dirty="0" smtClean="0"/>
              <a:t>Check and use audio equipment</a:t>
            </a:r>
          </a:p>
          <a:p>
            <a:r>
              <a:rPr lang="en-US" dirty="0" smtClean="0"/>
              <a:t>Project – “from the diaphragm”</a:t>
            </a:r>
          </a:p>
          <a:p>
            <a:r>
              <a:rPr lang="en-US" dirty="0" smtClean="0"/>
              <a:t>Have water available</a:t>
            </a:r>
          </a:p>
          <a:p>
            <a:r>
              <a:rPr lang="en-US" dirty="0" smtClean="0"/>
              <a:t>Confident tone</a:t>
            </a:r>
          </a:p>
          <a:p>
            <a:r>
              <a:rPr lang="en-US" dirty="0" smtClean="0"/>
              <a:t>Speed kills!</a:t>
            </a:r>
          </a:p>
          <a:p>
            <a:pPr lvl="1"/>
            <a:endParaRPr lang="en-US" dirty="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subTnLst>
                                    <p:animClr>
                                      <p:cBhvr override="childStyle">
                                        <p:cTn dur="1" fill="hold" display="0" masterRel="nextClick" afterEffect="1"/>
                                        <p:tgtEl>
                                          <p:spTgt spid="3">
                                            <p:txEl>
                                              <p:pRg st="3" end="3"/>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subTnLst>
                                    <p:animClr>
                                      <p:cBhvr override="childStyle">
                                        <p:cTn dur="1" fill="hold" display="0" masterRel="nextClick" afterEffect="1"/>
                                        <p:tgtEl>
                                          <p:spTgt spid="3">
                                            <p:txEl>
                                              <p:pRg st="4" end="4"/>
                                            </p:txEl>
                                          </p:spTgt>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subTnLst>
                                    <p:animClr>
                                      <p:cBhvr override="childStyle">
                                        <p:cTn dur="1" fill="hold" display="0" masterRel="nextClick" afterEffect="1"/>
                                        <p:tgtEl>
                                          <p:spTgt spid="3">
                                            <p:txEl>
                                              <p:pRg st="5" end="5"/>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subTnLst>
                                    <p:animClr>
                                      <p:cBhvr override="childStyle">
                                        <p:cTn dur="1" fill="hold" display="0" masterRel="nextClick" afterEffect="1"/>
                                        <p:tgtEl>
                                          <p:spTgt spid="3">
                                            <p:txEl>
                                              <p:pRg st="6" end="6"/>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Topics Today</a:t>
            </a:r>
            <a:endParaRPr lang="en-US" dirty="0"/>
          </a:p>
        </p:txBody>
      </p:sp>
      <p:sp>
        <p:nvSpPr>
          <p:cNvPr id="3" name="Content Placeholder 2"/>
          <p:cNvSpPr>
            <a:spLocks noGrp="1"/>
          </p:cNvSpPr>
          <p:nvPr>
            <p:ph idx="1"/>
          </p:nvPr>
        </p:nvSpPr>
        <p:spPr/>
        <p:txBody>
          <a:bodyPr/>
          <a:lstStyle/>
          <a:p>
            <a:r>
              <a:rPr lang="en-US" sz="4400" dirty="0" smtClean="0"/>
              <a:t>The role of in-person presentations</a:t>
            </a:r>
          </a:p>
          <a:p>
            <a:r>
              <a:rPr lang="en-US" sz="4400" dirty="0" smtClean="0"/>
              <a:t>Preparing for the event</a:t>
            </a:r>
          </a:p>
          <a:p>
            <a:r>
              <a:rPr lang="en-US" sz="4400" dirty="0" smtClean="0"/>
              <a:t>Crafting presentations for impact</a:t>
            </a:r>
          </a:p>
          <a:p>
            <a:r>
              <a:rPr lang="en-US" sz="4400" dirty="0" smtClean="0"/>
              <a:t>Q&amp;A</a:t>
            </a:r>
            <a:endParaRPr lang="en-US" sz="4400"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subTnLst>
                                    <p:animClr>
                                      <p:cBhvr override="childStyle">
                                        <p:cTn dur="1" fill="hold" display="0" masterRel="nextClick" afterEffect="1"/>
                                        <p:tgtEl>
                                          <p:spTgt spid="3">
                                            <p:txEl>
                                              <p:pRg st="3" end="3"/>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Crafting Presentations for Impact: </a:t>
            </a:r>
            <a:r>
              <a:rPr lang="en-US" dirty="0" smtClean="0"/>
              <a:t/>
            </a:r>
            <a:br>
              <a:rPr lang="en-US" dirty="0" smtClean="0"/>
            </a:br>
            <a:r>
              <a:rPr lang="en-US" dirty="0" smtClean="0"/>
              <a:t>What You Say</a:t>
            </a:r>
            <a:endParaRPr lang="en-US" dirty="0"/>
          </a:p>
        </p:txBody>
      </p:sp>
      <p:sp>
        <p:nvSpPr>
          <p:cNvPr id="3" name="Content Placeholder 2"/>
          <p:cNvSpPr>
            <a:spLocks noGrp="1"/>
          </p:cNvSpPr>
          <p:nvPr>
            <p:ph idx="1"/>
          </p:nvPr>
        </p:nvSpPr>
        <p:spPr/>
        <p:txBody>
          <a:bodyPr/>
          <a:lstStyle/>
          <a:p>
            <a:r>
              <a:rPr lang="en-US" dirty="0" smtClean="0"/>
              <a:t>Have notes available for emergencies – not as a crutch</a:t>
            </a:r>
          </a:p>
          <a:p>
            <a:r>
              <a:rPr lang="en-US" dirty="0" smtClean="0"/>
              <a:t>Strive for the tone of a conversation</a:t>
            </a:r>
          </a:p>
          <a:p>
            <a:r>
              <a:rPr lang="en-US" dirty="0" smtClean="0"/>
              <a:t>Smith-Lever said “encourage application” but it didn’t say HOW to apply</a:t>
            </a:r>
          </a:p>
          <a:p>
            <a:pPr lvl="1"/>
            <a:r>
              <a:rPr lang="en-US" dirty="0" smtClean="0"/>
              <a:t>Pro’s and con’s</a:t>
            </a:r>
          </a:p>
          <a:p>
            <a:pPr lvl="1"/>
            <a:r>
              <a:rPr lang="en-US" dirty="0" smtClean="0"/>
              <a:t>ALTERNATIVES and CONSEQUENCES</a:t>
            </a:r>
          </a:p>
        </p:txBody>
      </p:sp>
      <p:cxnSp>
        <p:nvCxnSpPr>
          <p:cNvPr id="5" name="Straight Connector 4"/>
          <p:cNvCxnSpPr/>
          <p:nvPr/>
        </p:nvCxnSpPr>
        <p:spPr bwMode="auto">
          <a:xfrm>
            <a:off x="1295400" y="4876800"/>
            <a:ext cx="2362200" cy="304800"/>
          </a:xfrm>
          <a:prstGeom prst="line">
            <a:avLst/>
          </a:prstGeom>
          <a:solidFill>
            <a:schemeClr val="accent1"/>
          </a:solidFill>
          <a:ln w="41275" cap="flat" cmpd="sng" algn="ctr">
            <a:solidFill>
              <a:schemeClr val="tx1"/>
            </a:solidFill>
            <a:prstDash val="solid"/>
            <a:round/>
            <a:headEnd type="none" w="med" len="med"/>
            <a:tailEnd type="none" w="med" len="med"/>
          </a:ln>
          <a:effectLst/>
        </p:spPr>
      </p:cxnSp>
      <p:cxnSp>
        <p:nvCxnSpPr>
          <p:cNvPr id="6" name="Straight Connector 5"/>
          <p:cNvCxnSpPr/>
          <p:nvPr/>
        </p:nvCxnSpPr>
        <p:spPr bwMode="auto">
          <a:xfrm flipV="1">
            <a:off x="1295400" y="4876800"/>
            <a:ext cx="2286000" cy="304800"/>
          </a:xfrm>
          <a:prstGeom prst="line">
            <a:avLst/>
          </a:prstGeom>
          <a:solidFill>
            <a:schemeClr val="accent1"/>
          </a:solidFill>
          <a:ln w="41275" cap="flat" cmpd="sng" algn="ctr">
            <a:solidFill>
              <a:schemeClr val="tx1"/>
            </a:solidFill>
            <a:prstDash val="solid"/>
            <a:round/>
            <a:headEnd type="none" w="med" len="med"/>
            <a:tailEnd type="none" w="med" len="med"/>
          </a:ln>
          <a:effectLst/>
        </p:spPr>
      </p:cxn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subTnLst>
                                    <p:animClr>
                                      <p:cBhvr override="childStyle">
                                        <p:cTn dur="1" fill="hold" display="0" masterRel="nextClick" afterEffect="1"/>
                                        <p:tgtEl>
                                          <p:spTgt spid="3">
                                            <p:txEl>
                                              <p:pRg st="3" end="3"/>
                                            </p:txEl>
                                          </p:spTgt>
                                        </p:tgtEl>
                                        <p:attrNameLst>
                                          <p:attrName>ppt_c</p:attrName>
                                        </p:attrNameLst>
                                      </p:cBhvr>
                                      <p:to>
                                        <a:schemeClr val="bg2"/>
                                      </p:to>
                                    </p:animClr>
                                  </p:subTnLst>
                                </p:cTn>
                              </p:par>
                            </p:childTnLst>
                          </p:cTn>
                        </p:par>
                        <p:par>
                          <p:cTn id="23" fill="hold">
                            <p:stCondLst>
                              <p:cond delay="500"/>
                            </p:stCondLst>
                            <p:childTnLst>
                              <p:par>
                                <p:cTn id="24" presetID="22" presetClass="entr" presetSubtype="1"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up)">
                                      <p:cBhvr>
                                        <p:cTn id="26" dur="500"/>
                                        <p:tgtEl>
                                          <p:spTgt spid="6"/>
                                        </p:tgtEl>
                                      </p:cBhvr>
                                    </p:animEffect>
                                  </p:childTnLst>
                                </p:cTn>
                              </p:par>
                              <p:par>
                                <p:cTn id="27" presetID="22" presetClass="entr" presetSubtype="1"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up)">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childTnLst>
                                  <p:subTnLst>
                                    <p:animClr>
                                      <p:cBhvr override="childStyle">
                                        <p:cTn dur="1" fill="hold" display="0" masterRel="nextClick" afterEffect="1"/>
                                        <p:tgtEl>
                                          <p:spTgt spid="3">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Crafting Presentations for Impact: </a:t>
            </a:r>
            <a:r>
              <a:rPr lang="en-US" dirty="0" smtClean="0"/>
              <a:t/>
            </a:r>
            <a:br>
              <a:rPr lang="en-US" dirty="0" smtClean="0"/>
            </a:br>
            <a:r>
              <a:rPr lang="en-US" dirty="0" smtClean="0"/>
              <a:t>Visuals</a:t>
            </a:r>
            <a:endParaRPr lang="en-US" dirty="0"/>
          </a:p>
        </p:txBody>
      </p:sp>
      <p:sp>
        <p:nvSpPr>
          <p:cNvPr id="3" name="Content Placeholder 2"/>
          <p:cNvSpPr>
            <a:spLocks noGrp="1"/>
          </p:cNvSpPr>
          <p:nvPr>
            <p:ph idx="1"/>
          </p:nvPr>
        </p:nvSpPr>
        <p:spPr/>
        <p:txBody>
          <a:bodyPr/>
          <a:lstStyle/>
          <a:p>
            <a:r>
              <a:rPr lang="en-US" sz="3600" dirty="0" smtClean="0"/>
              <a:t>Beware the “PowerPoint as Document” </a:t>
            </a:r>
          </a:p>
          <a:p>
            <a:pPr lvl="1"/>
            <a:r>
              <a:rPr lang="en-US" sz="3200" dirty="0" smtClean="0"/>
              <a:t>Provide outline or handout after meeting</a:t>
            </a:r>
          </a:p>
          <a:p>
            <a:pPr lvl="1"/>
            <a:r>
              <a:rPr lang="en-US" sz="3200" dirty="0" smtClean="0"/>
              <a:t>Let audience know about handout</a:t>
            </a:r>
          </a:p>
          <a:p>
            <a:r>
              <a:rPr lang="en-US" sz="3600" dirty="0" smtClean="0"/>
              <a:t>Use 24 pt or greater font</a:t>
            </a:r>
          </a:p>
          <a:p>
            <a:r>
              <a:rPr lang="en-US" sz="3600" dirty="0" smtClean="0"/>
              <a:t>Avoid complete sentences</a:t>
            </a:r>
          </a:p>
          <a:p>
            <a:r>
              <a:rPr lang="en-US" sz="3600" dirty="0" smtClean="0"/>
              <a:t>Use contrasting colors</a:t>
            </a:r>
          </a:p>
          <a:p>
            <a:endParaRPr lang="en-US" dirty="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subTnLst>
                                    <p:animClr>
                                      <p:cBhvr override="childStyle">
                                        <p:cTn dur="1" fill="hold" display="0" masterRel="nextClick" afterEffect="1"/>
                                        <p:tgtEl>
                                          <p:spTgt spid="3">
                                            <p:txEl>
                                              <p:pRg st="3" end="3"/>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subTnLst>
                                    <p:animClr>
                                      <p:cBhvr override="childStyle">
                                        <p:cTn dur="1" fill="hold" display="0" masterRel="nextClick" afterEffect="1"/>
                                        <p:tgtEl>
                                          <p:spTgt spid="3">
                                            <p:txEl>
                                              <p:pRg st="4" end="4"/>
                                            </p:txEl>
                                          </p:spTgt>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subTnLst>
                                    <p:animClr>
                                      <p:cBhvr override="childStyle">
                                        <p:cTn dur="1" fill="hold" display="0" masterRel="nextClick" afterEffect="1"/>
                                        <p:tgtEl>
                                          <p:spTgt spid="3">
                                            <p:txEl>
                                              <p:pRg st="5" end="5"/>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Crafting Presentations for Impact: </a:t>
            </a:r>
            <a:r>
              <a:rPr lang="en-US" dirty="0" smtClean="0"/>
              <a:t/>
            </a:r>
            <a:br>
              <a:rPr lang="en-US" dirty="0" smtClean="0"/>
            </a:br>
            <a:r>
              <a:rPr lang="en-US" dirty="0" smtClean="0"/>
              <a:t>Visuals</a:t>
            </a:r>
            <a:endParaRPr lang="en-US" dirty="0"/>
          </a:p>
        </p:txBody>
      </p:sp>
      <p:sp>
        <p:nvSpPr>
          <p:cNvPr id="4" name="TextBox 3"/>
          <p:cNvSpPr txBox="1"/>
          <p:nvPr/>
        </p:nvSpPr>
        <p:spPr>
          <a:xfrm>
            <a:off x="266700" y="1600200"/>
            <a:ext cx="8534400" cy="523220"/>
          </a:xfrm>
          <a:prstGeom prst="rect">
            <a:avLst/>
          </a:prstGeom>
          <a:noFill/>
        </p:spPr>
        <p:txBody>
          <a:bodyPr wrap="square" rtlCol="0">
            <a:spAutoFit/>
          </a:bodyPr>
          <a:lstStyle/>
          <a:p>
            <a:pPr algn="ctr"/>
            <a:r>
              <a:rPr lang="en-US" dirty="0" smtClean="0"/>
              <a:t>Pie charts: visualizing proportions of a whole</a:t>
            </a:r>
            <a:endParaRPr lang="en-US" dirty="0"/>
          </a:p>
        </p:txBody>
      </p:sp>
      <p:pic>
        <p:nvPicPr>
          <p:cNvPr id="5" name="Picture 6" descr="C:\Documents and Settings\fshanno\Application Data\PixelMetrics\CaptureWiz\LastCaptures\2010-06-24_14-46-45-192.png"/>
          <p:cNvPicPr>
            <a:picLocks noChangeAspect="1" noChangeArrowheads="1"/>
          </p:cNvPicPr>
          <p:nvPr/>
        </p:nvPicPr>
        <p:blipFill>
          <a:blip r:embed="rId2" cstate="print"/>
          <a:srcRect/>
          <a:stretch>
            <a:fillRect/>
          </a:stretch>
        </p:blipFill>
        <p:spPr bwMode="auto">
          <a:xfrm>
            <a:off x="1295400" y="2324099"/>
            <a:ext cx="6477000" cy="4533901"/>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Crafting Presentations for Impact: </a:t>
            </a:r>
            <a:r>
              <a:rPr lang="en-US" dirty="0" smtClean="0"/>
              <a:t/>
            </a:r>
            <a:br>
              <a:rPr lang="en-US" dirty="0" smtClean="0"/>
            </a:br>
            <a:r>
              <a:rPr lang="en-US" dirty="0" smtClean="0"/>
              <a:t>Visuals</a:t>
            </a:r>
            <a:endParaRPr lang="en-US" dirty="0"/>
          </a:p>
        </p:txBody>
      </p:sp>
      <p:sp>
        <p:nvSpPr>
          <p:cNvPr id="4" name="TextBox 3"/>
          <p:cNvSpPr txBox="1"/>
          <p:nvPr/>
        </p:nvSpPr>
        <p:spPr>
          <a:xfrm>
            <a:off x="266700" y="1600200"/>
            <a:ext cx="8534400" cy="523220"/>
          </a:xfrm>
          <a:prstGeom prst="rect">
            <a:avLst/>
          </a:prstGeom>
          <a:noFill/>
        </p:spPr>
        <p:txBody>
          <a:bodyPr wrap="square" rtlCol="0">
            <a:spAutoFit/>
          </a:bodyPr>
          <a:lstStyle/>
          <a:p>
            <a:pPr algn="ctr"/>
            <a:r>
              <a:rPr lang="en-US" dirty="0" smtClean="0"/>
              <a:t>Line charts: visualizing trends over time</a:t>
            </a:r>
            <a:endParaRPr lang="en-US" dirty="0"/>
          </a:p>
        </p:txBody>
      </p:sp>
      <p:pic>
        <p:nvPicPr>
          <p:cNvPr id="6" name="Picture 11" descr="C:\Documents and Settings\fshanno\Application Data\PixelMetrics\CaptureWiz\LastCaptures\2010-06-24_10-09-59-302.png"/>
          <p:cNvPicPr>
            <a:picLocks noChangeAspect="1" noChangeArrowheads="1"/>
          </p:cNvPicPr>
          <p:nvPr/>
        </p:nvPicPr>
        <p:blipFill>
          <a:blip r:embed="rId2" cstate="print"/>
          <a:srcRect/>
          <a:stretch>
            <a:fillRect/>
          </a:stretch>
        </p:blipFill>
        <p:spPr bwMode="auto">
          <a:xfrm>
            <a:off x="914400" y="2590800"/>
            <a:ext cx="7001023" cy="4057651"/>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Crafting Presentations for Impact: </a:t>
            </a:r>
            <a:r>
              <a:rPr lang="en-US" dirty="0" smtClean="0"/>
              <a:t/>
            </a:r>
            <a:br>
              <a:rPr lang="en-US" dirty="0" smtClean="0"/>
            </a:br>
            <a:r>
              <a:rPr lang="en-US" dirty="0" smtClean="0"/>
              <a:t>Visuals</a:t>
            </a:r>
            <a:endParaRPr lang="en-US" dirty="0"/>
          </a:p>
        </p:txBody>
      </p:sp>
      <p:sp>
        <p:nvSpPr>
          <p:cNvPr id="4" name="TextBox 3"/>
          <p:cNvSpPr txBox="1"/>
          <p:nvPr/>
        </p:nvSpPr>
        <p:spPr>
          <a:xfrm>
            <a:off x="266700" y="1600200"/>
            <a:ext cx="8534400" cy="523220"/>
          </a:xfrm>
          <a:prstGeom prst="rect">
            <a:avLst/>
          </a:prstGeom>
          <a:noFill/>
        </p:spPr>
        <p:txBody>
          <a:bodyPr wrap="square" rtlCol="0">
            <a:spAutoFit/>
          </a:bodyPr>
          <a:lstStyle/>
          <a:p>
            <a:pPr algn="ctr"/>
            <a:r>
              <a:rPr lang="en-US" dirty="0" smtClean="0"/>
              <a:t>Bar charts: visualizing comparisons</a:t>
            </a:r>
            <a:endParaRPr lang="en-US" dirty="0"/>
          </a:p>
        </p:txBody>
      </p:sp>
      <p:pic>
        <p:nvPicPr>
          <p:cNvPr id="6" name="Picture 10" descr="C:\Documents and Settings\fshanno\Application Data\PixelMetrics\CaptureWiz\LastCaptures\2010-06-24_13-46-12-209.png"/>
          <p:cNvPicPr>
            <a:picLocks noChangeAspect="1" noChangeArrowheads="1"/>
          </p:cNvPicPr>
          <p:nvPr/>
        </p:nvPicPr>
        <p:blipFill>
          <a:blip r:embed="rId2" cstate="print"/>
          <a:srcRect/>
          <a:stretch>
            <a:fillRect/>
          </a:stretch>
        </p:blipFill>
        <p:spPr bwMode="auto">
          <a:xfrm>
            <a:off x="1143000" y="2144086"/>
            <a:ext cx="6878707" cy="4713914"/>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52400" y="228600"/>
            <a:ext cx="8763000" cy="1143000"/>
          </a:xfrm>
        </p:spPr>
        <p:txBody>
          <a:bodyPr/>
          <a:lstStyle/>
          <a:p>
            <a:r>
              <a:rPr lang="en-US" sz="3200" dirty="0" smtClean="0"/>
              <a:t>Crafting Presentations for Impact: </a:t>
            </a:r>
            <a:r>
              <a:rPr lang="en-US" dirty="0" smtClean="0"/>
              <a:t/>
            </a:r>
            <a:br>
              <a:rPr lang="en-US" dirty="0" smtClean="0"/>
            </a:br>
            <a:r>
              <a:rPr lang="en-US" dirty="0" smtClean="0"/>
              <a:t>Visuals</a:t>
            </a:r>
          </a:p>
        </p:txBody>
      </p:sp>
      <p:pic>
        <p:nvPicPr>
          <p:cNvPr id="6" name="Picture 4" descr="BCAN On The Range 002"/>
          <p:cNvPicPr>
            <a:picLocks noChangeAspect="1" noChangeArrowheads="1"/>
          </p:cNvPicPr>
          <p:nvPr/>
        </p:nvPicPr>
        <p:blipFill>
          <a:blip r:embed="rId2" cstate="print"/>
          <a:srcRect/>
          <a:stretch>
            <a:fillRect/>
          </a:stretch>
        </p:blipFill>
        <p:spPr bwMode="auto">
          <a:xfrm>
            <a:off x="990600" y="1524000"/>
            <a:ext cx="7086600" cy="5316538"/>
          </a:xfrm>
          <a:prstGeom prst="rect">
            <a:avLst/>
          </a:prstGeom>
          <a:noFill/>
          <a:ln w="9525">
            <a:noFill/>
            <a:miter lim="800000"/>
            <a:headEnd/>
            <a:tailEnd/>
          </a:ln>
        </p:spPr>
      </p:pic>
      <p:pic>
        <p:nvPicPr>
          <p:cNvPr id="7" name="Picture 4" descr="Elk 012"/>
          <p:cNvPicPr>
            <a:picLocks noChangeAspect="1" noChangeArrowheads="1"/>
          </p:cNvPicPr>
          <p:nvPr/>
        </p:nvPicPr>
        <p:blipFill>
          <a:blip r:embed="rId3" cstate="print"/>
          <a:srcRect/>
          <a:stretch>
            <a:fillRect/>
          </a:stretch>
        </p:blipFill>
        <p:spPr bwMode="auto">
          <a:xfrm>
            <a:off x="990600" y="1450975"/>
            <a:ext cx="7208838" cy="5407025"/>
          </a:xfrm>
          <a:prstGeom prst="rect">
            <a:avLst/>
          </a:prstGeom>
          <a:noFill/>
          <a:ln w="9525">
            <a:noFill/>
            <a:miter lim="800000"/>
            <a:headEnd/>
            <a:tailEnd/>
          </a:ln>
        </p:spPr>
      </p:pic>
      <p:pic>
        <p:nvPicPr>
          <p:cNvPr id="130054" name="Picture 6" descr="C:\Documents and Settings\fshanno\Application Data\PixelMetrics\CaptureWiz\LastCaptures\2008-12-01_11-12-02-349.png"/>
          <p:cNvPicPr>
            <a:picLocks noChangeAspect="1" noChangeArrowheads="1"/>
          </p:cNvPicPr>
          <p:nvPr/>
        </p:nvPicPr>
        <p:blipFill>
          <a:blip r:embed="rId4" cstate="print"/>
          <a:srcRect/>
          <a:stretch>
            <a:fillRect/>
          </a:stretch>
        </p:blipFill>
        <p:spPr bwMode="auto">
          <a:xfrm>
            <a:off x="990600" y="1524000"/>
            <a:ext cx="7239000" cy="53340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0054"/>
                                        </p:tgtEl>
                                        <p:attrNameLst>
                                          <p:attrName>style.visibility</p:attrName>
                                        </p:attrNameLst>
                                      </p:cBhvr>
                                      <p:to>
                                        <p:strVal val="visible"/>
                                      </p:to>
                                    </p:set>
                                    <p:animEffect transition="in" filter="fade">
                                      <p:cBhvr>
                                        <p:cTn id="7" dur="1000"/>
                                        <p:tgtEl>
                                          <p:spTgt spid="1300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30054"/>
                                        </p:tgtEl>
                                      </p:cBhvr>
                                    </p:animEffect>
                                    <p:set>
                                      <p:cBhvr>
                                        <p:cTn id="12" dur="1" fill="hold">
                                          <p:stCondLst>
                                            <p:cond delay="499"/>
                                          </p:stCondLst>
                                        </p:cTn>
                                        <p:tgtEl>
                                          <p:spTgt spid="130054"/>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178175"/>
            <a:ext cx="7772400" cy="1470025"/>
          </a:xfrm>
        </p:spPr>
        <p:txBody>
          <a:bodyPr/>
          <a:lstStyle/>
          <a:p>
            <a:pPr algn="l"/>
            <a:r>
              <a:rPr lang="en-US" sz="9600" dirty="0" smtClean="0"/>
              <a:t>Q&amp;A</a:t>
            </a:r>
            <a:endParaRPr lang="en-US" sz="9600" dirty="0"/>
          </a:p>
        </p:txBody>
      </p:sp>
    </p:spTree>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and Answers</a:t>
            </a:r>
            <a:endParaRPr lang="en-US" dirty="0"/>
          </a:p>
        </p:txBody>
      </p:sp>
      <p:sp>
        <p:nvSpPr>
          <p:cNvPr id="3" name="Content Placeholder 2"/>
          <p:cNvSpPr>
            <a:spLocks noGrp="1"/>
          </p:cNvSpPr>
          <p:nvPr>
            <p:ph idx="1"/>
          </p:nvPr>
        </p:nvSpPr>
        <p:spPr/>
        <p:txBody>
          <a:bodyPr/>
          <a:lstStyle/>
          <a:p>
            <a:r>
              <a:rPr lang="en-US" dirty="0" smtClean="0"/>
              <a:t>Establish Q&amp;A “policy” early</a:t>
            </a:r>
          </a:p>
          <a:p>
            <a:r>
              <a:rPr lang="en-US" dirty="0" smtClean="0"/>
              <a:t>Size matters</a:t>
            </a:r>
          </a:p>
          <a:p>
            <a:pPr lvl="1"/>
            <a:r>
              <a:rPr lang="en-US" dirty="0" smtClean="0"/>
              <a:t>Smaller groups: integrated Q&amp;A OK</a:t>
            </a:r>
          </a:p>
          <a:p>
            <a:pPr lvl="1"/>
            <a:r>
              <a:rPr lang="en-US" dirty="0" smtClean="0"/>
              <a:t>Larger groups: move Q&amp;A to end</a:t>
            </a:r>
          </a:p>
          <a:p>
            <a:r>
              <a:rPr lang="en-US" dirty="0" smtClean="0"/>
              <a:t>The value of Question Cards</a:t>
            </a:r>
          </a:p>
          <a:p>
            <a:r>
              <a:rPr lang="en-US" dirty="0" smtClean="0"/>
              <a:t>Bridge Q&amp;A to continuing programming</a:t>
            </a:r>
            <a:endParaRPr lang="en-US" dirty="0"/>
          </a:p>
        </p:txBody>
      </p:sp>
    </p:spTree>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and Answers</a:t>
            </a:r>
            <a:endParaRPr lang="en-US" dirty="0"/>
          </a:p>
        </p:txBody>
      </p:sp>
      <p:sp>
        <p:nvSpPr>
          <p:cNvPr id="3" name="Content Placeholder 2"/>
          <p:cNvSpPr>
            <a:spLocks noGrp="1"/>
          </p:cNvSpPr>
          <p:nvPr>
            <p:ph idx="1"/>
          </p:nvPr>
        </p:nvSpPr>
        <p:spPr/>
        <p:txBody>
          <a:bodyPr/>
          <a:lstStyle/>
          <a:p>
            <a:r>
              <a:rPr lang="en-US" dirty="0" smtClean="0"/>
              <a:t>Establish Q&amp;A “policy” early</a:t>
            </a:r>
          </a:p>
          <a:p>
            <a:r>
              <a:rPr lang="en-US" dirty="0" smtClean="0"/>
              <a:t>Size matters</a:t>
            </a:r>
          </a:p>
          <a:p>
            <a:pPr lvl="1"/>
            <a:r>
              <a:rPr lang="en-US" dirty="0" smtClean="0"/>
              <a:t>Smaller groups: integrated Q&amp;A OK</a:t>
            </a:r>
          </a:p>
          <a:p>
            <a:pPr lvl="1"/>
            <a:r>
              <a:rPr lang="en-US" dirty="0" smtClean="0"/>
              <a:t>Larger groups: move Q&amp;A to end</a:t>
            </a:r>
          </a:p>
          <a:p>
            <a:r>
              <a:rPr lang="en-US" dirty="0" smtClean="0"/>
              <a:t>The value of Question Cards</a:t>
            </a:r>
          </a:p>
          <a:p>
            <a:r>
              <a:rPr lang="en-US" dirty="0" smtClean="0"/>
              <a:t>Bridge Q&amp;A to continuing programming</a:t>
            </a:r>
            <a:endParaRPr lang="en-US" dirty="0"/>
          </a:p>
        </p:txBody>
      </p:sp>
    </p:spTree>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and Answers</a:t>
            </a:r>
            <a:endParaRPr lang="en-US" dirty="0"/>
          </a:p>
        </p:txBody>
      </p:sp>
      <p:sp>
        <p:nvSpPr>
          <p:cNvPr id="5" name="Title 1"/>
          <p:cNvSpPr txBox="1">
            <a:spLocks/>
          </p:cNvSpPr>
          <p:nvPr/>
        </p:nvSpPr>
        <p:spPr bwMode="auto">
          <a:xfrm>
            <a:off x="457200" y="32004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mj-lt"/>
                <a:ea typeface="+mj-ea"/>
                <a:cs typeface="+mj-cs"/>
              </a:rPr>
              <a:t>Got any?</a:t>
            </a:r>
            <a:endParaRPr kumimoji="0" lang="en-US" sz="44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HYPOCRISY DISCLAIMER</a:t>
            </a:r>
            <a:endParaRPr lang="en-US" dirty="0"/>
          </a:p>
        </p:txBody>
      </p:sp>
      <p:sp>
        <p:nvSpPr>
          <p:cNvPr id="5" name="TextBox 4"/>
          <p:cNvSpPr txBox="1"/>
          <p:nvPr/>
        </p:nvSpPr>
        <p:spPr>
          <a:xfrm>
            <a:off x="1295400" y="2667000"/>
            <a:ext cx="6553200" cy="923330"/>
          </a:xfrm>
          <a:prstGeom prst="rect">
            <a:avLst/>
          </a:prstGeom>
          <a:noFill/>
        </p:spPr>
        <p:txBody>
          <a:bodyPr wrap="square" rtlCol="0">
            <a:spAutoFit/>
          </a:bodyPr>
          <a:lstStyle/>
          <a:p>
            <a:pPr algn="ctr"/>
            <a:r>
              <a:rPr lang="en-US" sz="5400" dirty="0" smtClean="0"/>
              <a:t>I’M WORKING ON IT</a:t>
            </a:r>
            <a:endParaRPr lang="en-US" sz="5400" dirty="0"/>
          </a:p>
        </p:txBody>
      </p:sp>
    </p:spTree>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 descr="C:\Documents and Settings\fshanno\Application Data\PixelMetrics\CaptureWiz\LastCaptures\2008-12-10_11-57-01-319.png"/>
          <p:cNvPicPr>
            <a:picLocks noChangeAspect="1" noChangeArrowheads="1"/>
          </p:cNvPicPr>
          <p:nvPr/>
        </p:nvPicPr>
        <p:blipFill>
          <a:blip r:embed="rId2" cstate="print"/>
          <a:srcRect/>
          <a:stretch>
            <a:fillRect/>
          </a:stretch>
        </p:blipFill>
        <p:spPr bwMode="auto">
          <a:xfrm>
            <a:off x="1" y="1447800"/>
            <a:ext cx="5514266" cy="5410199"/>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smtClean="0"/>
              <a:t>Thanks!</a:t>
            </a:r>
            <a:endParaRPr lang="en-US" dirty="0"/>
          </a:p>
        </p:txBody>
      </p:sp>
      <p:sp>
        <p:nvSpPr>
          <p:cNvPr id="5" name="TextBox 4"/>
          <p:cNvSpPr txBox="1"/>
          <p:nvPr/>
        </p:nvSpPr>
        <p:spPr>
          <a:xfrm>
            <a:off x="5562600" y="3080028"/>
            <a:ext cx="3505200" cy="1415772"/>
          </a:xfrm>
          <a:prstGeom prst="rect">
            <a:avLst/>
          </a:prstGeom>
          <a:noFill/>
        </p:spPr>
        <p:txBody>
          <a:bodyPr wrap="square" rtlCol="0">
            <a:spAutoFit/>
          </a:bodyPr>
          <a:lstStyle/>
          <a:p>
            <a:pPr>
              <a:buNone/>
            </a:pPr>
            <a:r>
              <a:rPr lang="en-US" sz="1800" dirty="0" smtClean="0"/>
              <a:t>Shannon L. Ferrell,</a:t>
            </a:r>
          </a:p>
          <a:p>
            <a:pPr>
              <a:buNone/>
            </a:pPr>
            <a:r>
              <a:rPr lang="en-US" sz="1800" dirty="0" smtClean="0"/>
              <a:t>OSU Department of</a:t>
            </a:r>
            <a:br>
              <a:rPr lang="en-US" sz="1800" dirty="0" smtClean="0"/>
            </a:br>
            <a:r>
              <a:rPr lang="en-US" sz="1800" dirty="0" smtClean="0"/>
              <a:t>Agricultural Economics</a:t>
            </a:r>
          </a:p>
          <a:p>
            <a:pPr>
              <a:buNone/>
            </a:pPr>
            <a:r>
              <a:rPr lang="en-US" sz="1800" dirty="0" smtClean="0"/>
              <a:t>shannon.l.ferrell@okstate.edu</a:t>
            </a:r>
          </a:p>
          <a:p>
            <a:endParaRPr lang="en-US" sz="1400" dirty="0"/>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101975"/>
            <a:ext cx="7772400" cy="1470025"/>
          </a:xfrm>
        </p:spPr>
        <p:txBody>
          <a:bodyPr/>
          <a:lstStyle/>
          <a:p>
            <a:pPr algn="l"/>
            <a:r>
              <a:rPr lang="en-US" dirty="0" smtClean="0"/>
              <a:t>The Role of In-Person Presentations</a:t>
            </a:r>
            <a:endParaRPr lang="en-US" dirty="0"/>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The Role of In-Person Presentations</a:t>
            </a:r>
            <a:endParaRPr lang="en-US" dirty="0"/>
          </a:p>
        </p:txBody>
      </p:sp>
      <p:sp>
        <p:nvSpPr>
          <p:cNvPr id="4" name="TextBox 3"/>
          <p:cNvSpPr txBox="1"/>
          <p:nvPr/>
        </p:nvSpPr>
        <p:spPr>
          <a:xfrm>
            <a:off x="381000" y="1676400"/>
            <a:ext cx="8382000" cy="4893647"/>
          </a:xfrm>
          <a:prstGeom prst="rect">
            <a:avLst/>
          </a:prstGeom>
          <a:noFill/>
        </p:spPr>
        <p:txBody>
          <a:bodyPr wrap="square" rtlCol="0">
            <a:spAutoFit/>
          </a:bodyPr>
          <a:lstStyle/>
          <a:p>
            <a:r>
              <a:rPr lang="en-US" sz="3200" dirty="0" smtClean="0"/>
              <a:t>In order to aid in diffusing among the people of the United States useful and practical information on subjects relating to agriculture... and to encourage the application of the same... agricultural extension work [] shall be carried on  in cooperation with the United States Department of Agriculture...</a:t>
            </a:r>
          </a:p>
          <a:p>
            <a:endParaRPr lang="en-US" dirty="0" smtClean="0"/>
          </a:p>
          <a:p>
            <a:r>
              <a:rPr lang="en-US" dirty="0" smtClean="0"/>
              <a:t>Smith-Lever Act, 7 U.S.C. §341</a:t>
            </a:r>
            <a:endParaRPr lang="en-US" dirty="0"/>
          </a:p>
        </p:txBody>
      </p:sp>
      <p:sp>
        <p:nvSpPr>
          <p:cNvPr id="5" name="Rectangle 4"/>
          <p:cNvSpPr/>
          <p:nvPr/>
        </p:nvSpPr>
        <p:spPr bwMode="auto">
          <a:xfrm>
            <a:off x="3657600" y="1676400"/>
            <a:ext cx="1828800" cy="533400"/>
          </a:xfrm>
          <a:prstGeom prst="rect">
            <a:avLst/>
          </a:prstGeom>
          <a:solidFill>
            <a:srgbClr val="FFFF00">
              <a:alpha val="46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Kozuka Gothic Pro H" pitchFamily="34" charset="-128"/>
            </a:endParaRPr>
          </a:p>
        </p:txBody>
      </p:sp>
      <p:sp>
        <p:nvSpPr>
          <p:cNvPr id="6" name="Rectangle 5"/>
          <p:cNvSpPr/>
          <p:nvPr/>
        </p:nvSpPr>
        <p:spPr bwMode="auto">
          <a:xfrm>
            <a:off x="5715000" y="2133600"/>
            <a:ext cx="2057400" cy="533400"/>
          </a:xfrm>
          <a:prstGeom prst="rect">
            <a:avLst/>
          </a:prstGeom>
          <a:solidFill>
            <a:srgbClr val="FFFF00">
              <a:alpha val="46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Kozuka Gothic Pro H" pitchFamily="34" charset="-128"/>
            </a:endParaRPr>
          </a:p>
        </p:txBody>
      </p:sp>
      <p:sp>
        <p:nvSpPr>
          <p:cNvPr id="7" name="Rectangle 6"/>
          <p:cNvSpPr/>
          <p:nvPr/>
        </p:nvSpPr>
        <p:spPr bwMode="auto">
          <a:xfrm>
            <a:off x="381000" y="2667000"/>
            <a:ext cx="4114800" cy="533400"/>
          </a:xfrm>
          <a:prstGeom prst="rect">
            <a:avLst/>
          </a:prstGeom>
          <a:solidFill>
            <a:srgbClr val="FFFF00">
              <a:alpha val="46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Kozuka Gothic Pro H" pitchFamily="34" charset="-128"/>
            </a:endParaRPr>
          </a:p>
        </p:txBody>
      </p:sp>
      <p:sp>
        <p:nvSpPr>
          <p:cNvPr id="8" name="Rectangle 7"/>
          <p:cNvSpPr/>
          <p:nvPr/>
        </p:nvSpPr>
        <p:spPr bwMode="auto">
          <a:xfrm>
            <a:off x="4800600" y="3124200"/>
            <a:ext cx="2819400" cy="533400"/>
          </a:xfrm>
          <a:prstGeom prst="rect">
            <a:avLst/>
          </a:prstGeom>
          <a:solidFill>
            <a:srgbClr val="FFFF00">
              <a:alpha val="46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Kozuka Gothic Pro H" pitchFamily="34" charset="-128"/>
            </a:endParaRPr>
          </a:p>
        </p:txBody>
      </p:sp>
      <p:sp>
        <p:nvSpPr>
          <p:cNvPr id="9" name="Rectangle 8"/>
          <p:cNvSpPr/>
          <p:nvPr/>
        </p:nvSpPr>
        <p:spPr bwMode="auto">
          <a:xfrm>
            <a:off x="228600" y="3657600"/>
            <a:ext cx="5105400" cy="533400"/>
          </a:xfrm>
          <a:prstGeom prst="rect">
            <a:avLst/>
          </a:prstGeom>
          <a:solidFill>
            <a:srgbClr val="FFFF00">
              <a:alpha val="46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Kozuka Gothic Pro H" pitchFamily="34" charset="-128"/>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133600"/>
            <a:ext cx="7772400" cy="1470025"/>
          </a:xfrm>
        </p:spPr>
        <p:txBody>
          <a:bodyPr/>
          <a:lstStyle/>
          <a:p>
            <a:pPr algn="l"/>
            <a:r>
              <a:rPr lang="en-US" dirty="0" smtClean="0"/>
              <a:t>Preparing for the Event</a:t>
            </a:r>
            <a:endParaRPr lang="en-US" dirty="0"/>
          </a:p>
        </p:txBody>
      </p:sp>
      <p:sp>
        <p:nvSpPr>
          <p:cNvPr id="3" name="TextBox 2"/>
          <p:cNvSpPr txBox="1"/>
          <p:nvPr/>
        </p:nvSpPr>
        <p:spPr>
          <a:xfrm>
            <a:off x="914400" y="3429000"/>
            <a:ext cx="6248400" cy="2246769"/>
          </a:xfrm>
          <a:prstGeom prst="rect">
            <a:avLst/>
          </a:prstGeom>
          <a:noFill/>
        </p:spPr>
        <p:txBody>
          <a:bodyPr wrap="square" rtlCol="0">
            <a:spAutoFit/>
          </a:bodyPr>
          <a:lstStyle/>
          <a:p>
            <a:r>
              <a:rPr lang="en-US" dirty="0" smtClean="0"/>
              <a:t>Assessing</a:t>
            </a:r>
          </a:p>
          <a:p>
            <a:pPr>
              <a:buFontTx/>
              <a:buChar char="-"/>
            </a:pPr>
            <a:r>
              <a:rPr lang="en-US" dirty="0" smtClean="0"/>
              <a:t> the event</a:t>
            </a:r>
          </a:p>
          <a:p>
            <a:pPr>
              <a:buFontTx/>
              <a:buChar char="-"/>
            </a:pPr>
            <a:r>
              <a:rPr lang="en-US" dirty="0" smtClean="0"/>
              <a:t> the audience</a:t>
            </a:r>
          </a:p>
          <a:p>
            <a:pPr>
              <a:buFontTx/>
              <a:buChar char="-"/>
            </a:pPr>
            <a:r>
              <a:rPr lang="en-US" dirty="0" smtClean="0"/>
              <a:t> the site</a:t>
            </a:r>
          </a:p>
          <a:p>
            <a:r>
              <a:rPr lang="en-US" dirty="0" smtClean="0"/>
              <a:t>Promotion</a:t>
            </a:r>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for the Event:</a:t>
            </a:r>
            <a:br>
              <a:rPr lang="en-US" dirty="0" smtClean="0"/>
            </a:br>
            <a:r>
              <a:rPr lang="en-US" dirty="0" smtClean="0"/>
              <a:t>Event Assessment</a:t>
            </a:r>
            <a:endParaRPr lang="en-US" dirty="0"/>
          </a:p>
        </p:txBody>
      </p:sp>
      <p:sp>
        <p:nvSpPr>
          <p:cNvPr id="3" name="Content Placeholder 2"/>
          <p:cNvSpPr>
            <a:spLocks noGrp="1"/>
          </p:cNvSpPr>
          <p:nvPr>
            <p:ph idx="1"/>
          </p:nvPr>
        </p:nvSpPr>
        <p:spPr/>
        <p:txBody>
          <a:bodyPr/>
          <a:lstStyle/>
          <a:p>
            <a:r>
              <a:rPr lang="en-US" dirty="0" smtClean="0"/>
              <a:t>Immediately establish the Five W’s</a:t>
            </a:r>
          </a:p>
          <a:p>
            <a:pPr lvl="1">
              <a:buFontTx/>
              <a:buChar char="-"/>
            </a:pPr>
            <a:r>
              <a:rPr lang="en-US" dirty="0" smtClean="0"/>
              <a:t>Who (more important than you think)</a:t>
            </a:r>
          </a:p>
          <a:p>
            <a:pPr lvl="1">
              <a:buFontTx/>
              <a:buChar char="-"/>
            </a:pPr>
            <a:r>
              <a:rPr lang="en-US" dirty="0" smtClean="0"/>
              <a:t>What (and are you right for it)</a:t>
            </a:r>
          </a:p>
          <a:p>
            <a:pPr lvl="1">
              <a:buFontTx/>
              <a:buChar char="-"/>
            </a:pPr>
            <a:r>
              <a:rPr lang="en-US" dirty="0" smtClean="0"/>
              <a:t>When </a:t>
            </a:r>
          </a:p>
          <a:p>
            <a:pPr lvl="1">
              <a:buFontTx/>
              <a:buChar char="-"/>
            </a:pPr>
            <a:r>
              <a:rPr lang="en-US" dirty="0" smtClean="0"/>
              <a:t>Where</a:t>
            </a:r>
          </a:p>
          <a:p>
            <a:pPr lvl="1">
              <a:buFontTx/>
              <a:buChar char="-"/>
            </a:pPr>
            <a:r>
              <a:rPr lang="en-US" sz="4000" b="1" i="1" u="sng" dirty="0" smtClean="0"/>
              <a:t>WHY???</a:t>
            </a:r>
          </a:p>
          <a:p>
            <a:r>
              <a:rPr lang="en-US" dirty="0" smtClean="0"/>
              <a:t>Part of ongoing program?</a:t>
            </a:r>
          </a:p>
          <a:p>
            <a:r>
              <a:rPr lang="en-US" dirty="0" smtClean="0"/>
              <a:t>Continuing education credits?</a:t>
            </a:r>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Preparing for the Event:</a:t>
            </a:r>
            <a:br>
              <a:rPr lang="en-US" dirty="0" smtClean="0"/>
            </a:br>
            <a:r>
              <a:rPr lang="en-US" dirty="0" smtClean="0"/>
              <a:t>Audience Assessment</a:t>
            </a:r>
            <a:endParaRPr lang="en-US" dirty="0"/>
          </a:p>
        </p:txBody>
      </p:sp>
      <p:sp>
        <p:nvSpPr>
          <p:cNvPr id="4" name="TextBox 3"/>
          <p:cNvSpPr txBox="1"/>
          <p:nvPr/>
        </p:nvSpPr>
        <p:spPr>
          <a:xfrm>
            <a:off x="1828800" y="1828800"/>
            <a:ext cx="7010400" cy="523220"/>
          </a:xfrm>
          <a:prstGeom prst="rect">
            <a:avLst/>
          </a:prstGeom>
          <a:noFill/>
        </p:spPr>
        <p:txBody>
          <a:bodyPr wrap="square" rtlCol="0">
            <a:spAutoFit/>
          </a:bodyPr>
          <a:lstStyle/>
          <a:p>
            <a:r>
              <a:rPr lang="en-US" dirty="0" smtClean="0"/>
              <a:t>Knowledge – be aware of information</a:t>
            </a:r>
            <a:endParaRPr lang="en-US" dirty="0"/>
          </a:p>
        </p:txBody>
      </p:sp>
      <p:sp>
        <p:nvSpPr>
          <p:cNvPr id="5" name="TextBox 4"/>
          <p:cNvSpPr txBox="1"/>
          <p:nvPr/>
        </p:nvSpPr>
        <p:spPr>
          <a:xfrm>
            <a:off x="1828800" y="2590800"/>
            <a:ext cx="7010400" cy="523220"/>
          </a:xfrm>
          <a:prstGeom prst="rect">
            <a:avLst/>
          </a:prstGeom>
          <a:noFill/>
        </p:spPr>
        <p:txBody>
          <a:bodyPr wrap="square" rtlCol="0">
            <a:spAutoFit/>
          </a:bodyPr>
          <a:lstStyle/>
          <a:p>
            <a:r>
              <a:rPr lang="en-US" dirty="0" smtClean="0"/>
              <a:t>Comprehension – identify relationships</a:t>
            </a:r>
            <a:endParaRPr lang="en-US" dirty="0"/>
          </a:p>
        </p:txBody>
      </p:sp>
      <p:sp>
        <p:nvSpPr>
          <p:cNvPr id="6" name="TextBox 5"/>
          <p:cNvSpPr txBox="1"/>
          <p:nvPr/>
        </p:nvSpPr>
        <p:spPr>
          <a:xfrm>
            <a:off x="1828800" y="3286780"/>
            <a:ext cx="7010400" cy="523220"/>
          </a:xfrm>
          <a:prstGeom prst="rect">
            <a:avLst/>
          </a:prstGeom>
          <a:noFill/>
        </p:spPr>
        <p:txBody>
          <a:bodyPr wrap="square" rtlCol="0">
            <a:spAutoFit/>
          </a:bodyPr>
          <a:lstStyle/>
          <a:p>
            <a:r>
              <a:rPr lang="en-US" dirty="0" smtClean="0"/>
              <a:t>Application – apply principles</a:t>
            </a:r>
            <a:endParaRPr lang="en-US" dirty="0"/>
          </a:p>
        </p:txBody>
      </p:sp>
      <p:sp>
        <p:nvSpPr>
          <p:cNvPr id="7" name="TextBox 6"/>
          <p:cNvSpPr txBox="1"/>
          <p:nvPr/>
        </p:nvSpPr>
        <p:spPr>
          <a:xfrm>
            <a:off x="1828800" y="4048780"/>
            <a:ext cx="7010400" cy="523220"/>
          </a:xfrm>
          <a:prstGeom prst="rect">
            <a:avLst/>
          </a:prstGeom>
          <a:noFill/>
        </p:spPr>
        <p:txBody>
          <a:bodyPr wrap="square" rtlCol="0">
            <a:spAutoFit/>
          </a:bodyPr>
          <a:lstStyle/>
          <a:p>
            <a:r>
              <a:rPr lang="en-US" dirty="0" smtClean="0"/>
              <a:t>Analysis – break down information</a:t>
            </a:r>
            <a:endParaRPr lang="en-US" dirty="0"/>
          </a:p>
        </p:txBody>
      </p:sp>
      <p:sp>
        <p:nvSpPr>
          <p:cNvPr id="8" name="TextBox 7"/>
          <p:cNvSpPr txBox="1"/>
          <p:nvPr/>
        </p:nvSpPr>
        <p:spPr>
          <a:xfrm>
            <a:off x="1828800" y="4810780"/>
            <a:ext cx="7010400" cy="523220"/>
          </a:xfrm>
          <a:prstGeom prst="rect">
            <a:avLst/>
          </a:prstGeom>
          <a:noFill/>
        </p:spPr>
        <p:txBody>
          <a:bodyPr wrap="square" rtlCol="0">
            <a:spAutoFit/>
          </a:bodyPr>
          <a:lstStyle/>
          <a:p>
            <a:r>
              <a:rPr lang="en-US" dirty="0" smtClean="0"/>
              <a:t>Synthesis – make something new</a:t>
            </a:r>
            <a:endParaRPr lang="en-US" dirty="0"/>
          </a:p>
        </p:txBody>
      </p:sp>
      <p:sp>
        <p:nvSpPr>
          <p:cNvPr id="9" name="TextBox 8"/>
          <p:cNvSpPr txBox="1"/>
          <p:nvPr/>
        </p:nvSpPr>
        <p:spPr>
          <a:xfrm>
            <a:off x="1828800" y="5486400"/>
            <a:ext cx="7010400" cy="523220"/>
          </a:xfrm>
          <a:prstGeom prst="rect">
            <a:avLst/>
          </a:prstGeom>
          <a:noFill/>
        </p:spPr>
        <p:txBody>
          <a:bodyPr wrap="square" rtlCol="0">
            <a:spAutoFit/>
          </a:bodyPr>
          <a:lstStyle/>
          <a:p>
            <a:r>
              <a:rPr lang="en-US" dirty="0" smtClean="0"/>
              <a:t>Evaluation – judge worth of content</a:t>
            </a:r>
            <a:endParaRPr lang="en-US" dirty="0"/>
          </a:p>
        </p:txBody>
      </p:sp>
      <p:sp>
        <p:nvSpPr>
          <p:cNvPr id="10" name="Right Arrow 9"/>
          <p:cNvSpPr/>
          <p:nvPr/>
        </p:nvSpPr>
        <p:spPr bwMode="auto">
          <a:xfrm>
            <a:off x="914400" y="1828800"/>
            <a:ext cx="838200" cy="381000"/>
          </a:xfrm>
          <a:prstGeom prst="rightArrow">
            <a:avLst/>
          </a:prstGeom>
          <a:solidFill>
            <a:srgbClr val="FF66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Kozuka Gothic Pro H" pitchFamily="34" charset="-128"/>
            </a:endParaRPr>
          </a:p>
        </p:txBody>
      </p:sp>
      <p:sp>
        <p:nvSpPr>
          <p:cNvPr id="11" name="Right Arrow 10"/>
          <p:cNvSpPr/>
          <p:nvPr/>
        </p:nvSpPr>
        <p:spPr bwMode="auto">
          <a:xfrm>
            <a:off x="914400" y="2667000"/>
            <a:ext cx="838200" cy="381000"/>
          </a:xfrm>
          <a:prstGeom prst="rightArrow">
            <a:avLst/>
          </a:prstGeom>
          <a:solidFill>
            <a:srgbClr val="FF66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Kozuka Gothic Pro H" pitchFamily="34" charset="-128"/>
            </a:endParaRPr>
          </a:p>
        </p:txBody>
      </p:sp>
      <p:sp>
        <p:nvSpPr>
          <p:cNvPr id="12" name="Right Arrow 11"/>
          <p:cNvSpPr/>
          <p:nvPr/>
        </p:nvSpPr>
        <p:spPr bwMode="auto">
          <a:xfrm>
            <a:off x="914400" y="4114800"/>
            <a:ext cx="838200" cy="381000"/>
          </a:xfrm>
          <a:prstGeom prst="rightArrow">
            <a:avLst/>
          </a:prstGeom>
          <a:solidFill>
            <a:srgbClr val="FF66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Kozuka Gothic Pro H" pitchFamily="34" charset="-128"/>
            </a:endParaRPr>
          </a:p>
        </p:txBody>
      </p:sp>
      <p:sp>
        <p:nvSpPr>
          <p:cNvPr id="13" name="Right Arrow 12"/>
          <p:cNvSpPr/>
          <p:nvPr/>
        </p:nvSpPr>
        <p:spPr bwMode="auto">
          <a:xfrm>
            <a:off x="914400" y="5486400"/>
            <a:ext cx="838200" cy="381000"/>
          </a:xfrm>
          <a:prstGeom prst="rightArrow">
            <a:avLst/>
          </a:prstGeom>
          <a:solidFill>
            <a:srgbClr val="FF66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Kozuka Gothic Pro H" pitchFamily="34" charset="-128"/>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1"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path" presetSubtype="0" accel="50000" decel="50000" fill="hold" grpId="0" nodeType="clickEffect">
                                  <p:stCondLst>
                                    <p:cond delay="0"/>
                                  </p:stCondLst>
                                  <p:childTnLst>
                                    <p:animMotion origin="layout" path="M -3.33333E-6 1.58917E-6 L -0.00139 0.54615 " pathEditMode="relative" rAng="0" ptsTypes="AA">
                                      <p:cBhvr>
                                        <p:cTn id="41" dur="2000" fill="hold"/>
                                        <p:tgtEl>
                                          <p:spTgt spid="10"/>
                                        </p:tgtEl>
                                        <p:attrNameLst>
                                          <p:attrName>ppt_x</p:attrName>
                                          <p:attrName>ppt_y</p:attrName>
                                        </p:attrNameLst>
                                      </p:cBhvr>
                                      <p:rCtr x="-1" y="273"/>
                                    </p:animMotion>
                                  </p:childTnLst>
                                </p:cTn>
                              </p:par>
                            </p:childTnLst>
                          </p:cTn>
                        </p:par>
                      </p:childTnLst>
                    </p:cTn>
                  </p:par>
                  <p:par>
                    <p:cTn id="42" fill="hold">
                      <p:stCondLst>
                        <p:cond delay="indefinite"/>
                      </p:stCondLst>
                      <p:childTnLst>
                        <p:par>
                          <p:cTn id="43" fill="hold">
                            <p:stCondLst>
                              <p:cond delay="0"/>
                            </p:stCondLst>
                            <p:childTnLst>
                              <p:par>
                                <p:cTn id="44" presetID="64" presetClass="path" presetSubtype="0" accel="50000" decel="50000" fill="hold" grpId="2" nodeType="clickEffect">
                                  <p:stCondLst>
                                    <p:cond delay="0"/>
                                  </p:stCondLst>
                                  <p:childTnLst>
                                    <p:animMotion origin="layout" path="M -0.00139 0.54615 L -3.33333E-6 0.00046 " pathEditMode="relative" rAng="0" ptsTypes="AA">
                                      <p:cBhvr>
                                        <p:cTn id="45" dur="2000" fill="hold"/>
                                        <p:tgtEl>
                                          <p:spTgt spid="10"/>
                                        </p:tgtEl>
                                        <p:attrNameLst>
                                          <p:attrName>ppt_x</p:attrName>
                                          <p:attrName>ppt_y</p:attrName>
                                        </p:attrNameLst>
                                      </p:cBhvr>
                                      <p:rCtr x="1" y="-273"/>
                                    </p:animMotion>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1"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childTnLst>
                          </p:cTn>
                        </p:par>
                        <p:par>
                          <p:cTn id="51" fill="hold">
                            <p:stCondLst>
                              <p:cond delay="500"/>
                            </p:stCondLst>
                            <p:childTnLst>
                              <p:par>
                                <p:cTn id="52" presetID="10" presetClass="entr" presetSubtype="0" fill="hold" grpId="1"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500"/>
                                        <p:tgtEl>
                                          <p:spTgt spid="11"/>
                                        </p:tgtEl>
                                      </p:cBhvr>
                                    </p:animEffect>
                                  </p:childTnLst>
                                </p:cTn>
                              </p:par>
                            </p:childTnLst>
                          </p:cTn>
                        </p:par>
                        <p:par>
                          <p:cTn id="55" fill="hold">
                            <p:stCondLst>
                              <p:cond delay="1000"/>
                            </p:stCondLst>
                            <p:childTnLst>
                              <p:par>
                                <p:cTn id="56" presetID="10" presetClass="entr" presetSubtype="0" fill="hold" grpId="1"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animBg="1"/>
      <p:bldP spid="10" grpId="1" animBg="1"/>
      <p:bldP spid="10" grpId="2" animBg="1"/>
      <p:bldP spid="11" grpId="1" animBg="1"/>
      <p:bldP spid="12" grpId="1" animBg="1"/>
      <p:bldP spid="1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for the Event</a:t>
            </a:r>
            <a:br>
              <a:rPr lang="en-US" dirty="0" smtClean="0"/>
            </a:br>
            <a:r>
              <a:rPr lang="en-US" dirty="0" smtClean="0"/>
              <a:t>Audience Assessment</a:t>
            </a:r>
            <a:endParaRPr lang="en-US" dirty="0"/>
          </a:p>
        </p:txBody>
      </p:sp>
      <p:sp>
        <p:nvSpPr>
          <p:cNvPr id="3" name="Content Placeholder 2"/>
          <p:cNvSpPr>
            <a:spLocks noGrp="1"/>
          </p:cNvSpPr>
          <p:nvPr>
            <p:ph idx="1"/>
          </p:nvPr>
        </p:nvSpPr>
        <p:spPr/>
        <p:txBody>
          <a:bodyPr/>
          <a:lstStyle/>
          <a:p>
            <a:pPr>
              <a:lnSpc>
                <a:spcPct val="150000"/>
              </a:lnSpc>
            </a:pPr>
            <a:r>
              <a:rPr lang="en-US" sz="3600" dirty="0" smtClean="0"/>
              <a:t>Interview event organizer</a:t>
            </a:r>
          </a:p>
          <a:p>
            <a:pPr>
              <a:lnSpc>
                <a:spcPct val="150000"/>
              </a:lnSpc>
            </a:pPr>
            <a:r>
              <a:rPr lang="en-US" sz="3600" dirty="0" smtClean="0"/>
              <a:t>Interview / survey audience members</a:t>
            </a:r>
          </a:p>
          <a:p>
            <a:pPr>
              <a:lnSpc>
                <a:spcPct val="150000"/>
              </a:lnSpc>
            </a:pPr>
            <a:r>
              <a:rPr lang="en-US" sz="3600" dirty="0" smtClean="0"/>
              <a:t>Consult other extension professionals</a:t>
            </a:r>
            <a:endParaRPr lang="en-US" sz="3600"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SU Extension #1">
  <a:themeElements>
    <a:clrScheme name="OSU Extension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SU Extension #1">
      <a:majorFont>
        <a:latin typeface="Kozuka Gothic Pro H"/>
        <a:ea typeface=""/>
        <a:cs typeface=""/>
      </a:majorFont>
      <a:minorFont>
        <a:latin typeface="Kozuka Gothic Pro B"/>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Kozuka Gothic Pro H"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Kozuka Gothic Pro H" pitchFamily="34" charset="-128"/>
          </a:defRPr>
        </a:defPPr>
      </a:lstStyle>
    </a:lnDef>
  </a:objectDefaults>
  <a:extraClrSchemeLst>
    <a:extraClrScheme>
      <a:clrScheme name="OSU Extension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SU Extension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SU Extension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SU Extension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SU Extension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SU Extension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SU Extension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SU Extension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SU Extension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SU Extension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SU Extension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SU Extension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7318</TotalTime>
  <Words>752</Words>
  <Application>Microsoft Office PowerPoint</Application>
  <PresentationFormat>On-screen Show (4:3)</PresentationFormat>
  <Paragraphs>148</Paragraphs>
  <Slides>30</Slides>
  <Notes>2</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OSU Extension #1</vt:lpstr>
      <vt:lpstr>Extension Presentations for the New Extension Professional</vt:lpstr>
      <vt:lpstr>Our Topics Today</vt:lpstr>
      <vt:lpstr>HYPOCRISY DISCLAIMER</vt:lpstr>
      <vt:lpstr>The Role of In-Person Presentations</vt:lpstr>
      <vt:lpstr>The Role of In-Person Presentations</vt:lpstr>
      <vt:lpstr>Preparing for the Event</vt:lpstr>
      <vt:lpstr>Preparing for the Event: Event Assessment</vt:lpstr>
      <vt:lpstr>Preparing for the Event: Audience Assessment</vt:lpstr>
      <vt:lpstr>Preparing for the Event Audience Assessment</vt:lpstr>
      <vt:lpstr>Preparing for the Event: Site Assessment</vt:lpstr>
      <vt:lpstr>Preparing for the Event: Promotion</vt:lpstr>
      <vt:lpstr>Crafting Presentations  for Impact</vt:lpstr>
      <vt:lpstr>Conquering the Fear</vt:lpstr>
      <vt:lpstr>Crafting Presentations for Impact:  Establishing Content</vt:lpstr>
      <vt:lpstr>Crafting Presentations for Impact:  The Introduction</vt:lpstr>
      <vt:lpstr>Crafting Presentations for Impact:  Breaking Down the Delivery</vt:lpstr>
      <vt:lpstr>Crafting Presentations for Impact:  How You Look</vt:lpstr>
      <vt:lpstr>Crafting Presentations for Impact:  How You Look</vt:lpstr>
      <vt:lpstr>Crafting Presentations for Impact:  How You Sound</vt:lpstr>
      <vt:lpstr>Crafting Presentations for Impact:  What You Say</vt:lpstr>
      <vt:lpstr>Crafting Presentations for Impact:  Visuals</vt:lpstr>
      <vt:lpstr>Crafting Presentations for Impact:  Visuals</vt:lpstr>
      <vt:lpstr>Crafting Presentations for Impact:  Visuals</vt:lpstr>
      <vt:lpstr>Crafting Presentations for Impact:  Visuals</vt:lpstr>
      <vt:lpstr>Crafting Presentations for Impact:  Visuals</vt:lpstr>
      <vt:lpstr>Q&amp;A</vt:lpstr>
      <vt:lpstr>Questions and Answers</vt:lpstr>
      <vt:lpstr>Questions and Answers</vt:lpstr>
      <vt:lpstr>Questions and Answers</vt:lpstr>
      <vt:lpstr>Thanks!</vt:lpstr>
    </vt:vector>
  </TitlesOfParts>
  <Company>OSU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Estate Planning</dc:title>
  <dc:creator>Default</dc:creator>
  <cp:lastModifiedBy>Ferrell, Shannon</cp:lastModifiedBy>
  <cp:revision>410</cp:revision>
  <cp:lastPrinted>1601-01-01T00:00:00Z</cp:lastPrinted>
  <dcterms:created xsi:type="dcterms:W3CDTF">2001-10-16T19:57:11Z</dcterms:created>
  <dcterms:modified xsi:type="dcterms:W3CDTF">2010-09-02T20:14:58Z</dcterms:modified>
</cp:coreProperties>
</file>